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263" r:id="rId3"/>
    <p:sldId id="310" r:id="rId5"/>
    <p:sldId id="311" r:id="rId6"/>
    <p:sldId id="348" r:id="rId7"/>
    <p:sldId id="349" r:id="rId8"/>
    <p:sldId id="350" r:id="rId9"/>
    <p:sldId id="351" r:id="rId10"/>
    <p:sldId id="341" r:id="rId11"/>
    <p:sldId id="342" r:id="rId12"/>
    <p:sldId id="344" r:id="rId13"/>
    <p:sldId id="346" r:id="rId14"/>
    <p:sldId id="345" r:id="rId15"/>
    <p:sldId id="347" r:id="rId16"/>
    <p:sldId id="314" r:id="rId17"/>
    <p:sldId id="313" r:id="rId18"/>
    <p:sldId id="315" r:id="rId19"/>
    <p:sldId id="323" r:id="rId20"/>
    <p:sldId id="324" r:id="rId21"/>
    <p:sldId id="325" r:id="rId22"/>
    <p:sldId id="37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91" r:id="rId42"/>
    <p:sldId id="370" r:id="rId43"/>
  </p:sldIdLst>
  <p:sldSz cx="9144000" cy="6858000" type="screen4x3"/>
  <p:notesSz cx="7099300" cy="1023429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800" b="1" kern="1200" baseline="-20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0099"/>
    <a:srgbClr val="0066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5" autoAdjust="0"/>
    <p:restoredTop sz="93223" autoAdjust="0"/>
  </p:normalViewPr>
  <p:slideViewPr>
    <p:cSldViewPr>
      <p:cViewPr varScale="1">
        <p:scale>
          <a:sx n="65" d="100"/>
          <a:sy n="65" d="100"/>
        </p:scale>
        <p:origin x="62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204"/>
    </p:cViewPr>
  </p:sorterViewPr>
  <p:notesViewPr>
    <p:cSldViewPr>
      <p:cViewPr varScale="1">
        <p:scale>
          <a:sx n="47" d="100"/>
          <a:sy n="47" d="100"/>
        </p:scale>
        <p:origin x="1880" y="4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 b="0" baseline="0"/>
            </a:lvl1pPr>
          </a:lstStyle>
          <a:p>
            <a:pPr>
              <a:defRPr/>
            </a:pPr>
            <a:fld id="{3C7DBB08-CB17-4FDF-9E38-E3DA4ED973D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eaLnBrk="1" hangingPunct="1">
              <a:defRPr sz="1300" b="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 b="0" baseline="0"/>
            </a:lvl1pPr>
          </a:lstStyle>
          <a:p>
            <a:pPr>
              <a:defRPr/>
            </a:pPr>
            <a:fld id="{17E2F57C-EA0E-487B-B0CE-C3B7EF1DDA8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7186170-C2AD-4DD1-BC80-11F5C6487677}" type="slidenum">
              <a:rPr lang="en-US" altLang="zh-CN" sz="1300" smtClean="0"/>
            </a:fld>
            <a:endParaRPr lang="en-US" altLang="zh-CN" sz="1300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分压偏置电路用于调节静态工作点；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83ABBEE-5405-4F13-9001-7151CDB4DFC9}" type="slidenum">
              <a:rPr lang="en-US" altLang="zh-CN" sz="1300" b="0" baseline="0" smtClean="0"/>
            </a:fld>
            <a:endParaRPr lang="en-US" altLang="zh-CN" sz="1300" b="0" baseline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具体步骤见后面的</a:t>
            </a:r>
            <a:r>
              <a:rPr lang="en-US" altLang="zh-CN" smtClean="0"/>
              <a:t>Multisim</a:t>
            </a:r>
            <a:r>
              <a:rPr lang="zh-CN" altLang="en-US" smtClean="0"/>
              <a:t>构建电路的步骤</a:t>
            </a:r>
            <a:r>
              <a:rPr lang="en-US" altLang="zh-CN" smtClean="0"/>
              <a:t>PPT</a:t>
            </a:r>
            <a:r>
              <a:rPr lang="zh-CN" altLang="en-US" smtClean="0"/>
              <a:t>页</a:t>
            </a:r>
            <a:endParaRPr lang="zh-CN" altLang="en-US" smtClean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E8CEFFF-DC7B-4244-B24F-9F0C1894023D}" type="slidenum">
              <a:rPr lang="en-US" altLang="zh-CN" sz="1300" b="0" baseline="0" smtClean="0"/>
            </a:fld>
            <a:endParaRPr lang="en-US" altLang="zh-CN" sz="1300" b="0" baseline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pic>
        <p:nvPicPr>
          <p:cNvPr id="14" name="Picture 17" descr="head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0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/>
              <a:t>Labview </a:t>
            </a:r>
            <a:r>
              <a:rPr lang="zh-CN" altLang="en-US"/>
              <a:t>开发入门</a:t>
            </a:r>
            <a:endParaRPr lang="zh-CN" altLang="en-US"/>
          </a:p>
        </p:txBody>
      </p:sp>
      <p:sp>
        <p:nvSpPr>
          <p:cNvPr id="4302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8DB583D-4C63-46F4-AC70-B25B788F09D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2FC1C-B924-4D19-9D7A-C88633D5C03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836613"/>
            <a:ext cx="1962150" cy="5295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836613"/>
            <a:ext cx="5734050" cy="5295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411D3-20C2-45C4-82FE-CEF8D9C494A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836613"/>
            <a:ext cx="7793038" cy="9239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2017713"/>
            <a:ext cx="77724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C70FC-9EF3-4B79-B59C-7A7EC0A193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352800" y="6237288"/>
            <a:ext cx="2895600" cy="544512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——</a:t>
            </a:r>
            <a:r>
              <a:rPr lang="zh-CN" altLang="en-US"/>
              <a:t>电路与电子技术实验</a:t>
            </a:r>
            <a:r>
              <a:rPr lang="en-US" altLang="zh-CN"/>
              <a:t>——</a:t>
            </a:r>
            <a:endParaRPr lang="en-US" altLang="zh-CN"/>
          </a:p>
        </p:txBody>
      </p:sp>
      <p:sp>
        <p:nvSpPr>
          <p:cNvPr id="6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88E39-98A1-4276-93E0-A3E7587F57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53188"/>
            <a:ext cx="2895600" cy="328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D2D85-E6B4-4003-8AF2-92E50D43A1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5AA92-72F3-46D2-8A51-D669A40B727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9D75A-24D1-478B-958D-B09C7C5C78E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14A59-9277-4BE4-9E2D-6B80B168CD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9E6FE-7F1C-4246-9711-530C20C7415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CDF87-418B-46C6-92A2-38D2A07233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95937-7A12-4FAA-A672-572EF3137EF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836613"/>
            <a:ext cx="7793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smtClean="0"/>
              <a:t>单击此处编辑母</a:t>
            </a:r>
            <a:r>
              <a:rPr lang="en-US" altLang="zh-CN" smtClean="0"/>
              <a:t>a</a:t>
            </a:r>
            <a:r>
              <a:rPr lang="zh-CN" altLang="en-US" smtClean="0"/>
              <a:t>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</a:t>
            </a:r>
            <a:r>
              <a:rPr lang="en-US" altLang="zh-CN" smtClean="0"/>
              <a:t>ab</a:t>
            </a:r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r>
              <a:rPr lang="en-US" altLang="zh-CN" smtClean="0"/>
              <a:t>ab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r>
              <a:rPr lang="en-US" altLang="zh-CN" smtClean="0"/>
              <a:t>ab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r>
              <a:rPr lang="en-US" altLang="zh-CN" smtClean="0"/>
              <a:t>ab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  <a:r>
              <a:rPr lang="en-US" altLang="zh-CN" smtClean="0"/>
              <a:t>ab</a:t>
            </a:r>
            <a:endParaRPr lang="en-US" altLang="zh-CN" smtClean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6DC9EF0-03C9-4088-88E3-24BC7D1139D0}" type="slidenum">
              <a:rPr lang="en-US" altLang="zh-CN"/>
            </a:fld>
            <a:endParaRPr lang="en-US" altLang="zh-CN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258888" y="6237288"/>
            <a:ext cx="66976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b="0" baseline="0" smtClean="0">
                <a:solidFill>
                  <a:srgbClr val="000099"/>
                </a:solidFill>
                <a:ea typeface="华文行楷" panose="02010800040101010101" pitchFamily="2" charset="-122"/>
                <a:sym typeface="Symbol" panose="05050102010706020507" pitchFamily="18" charset="2"/>
              </a:rPr>
              <a:t> </a:t>
            </a:r>
            <a:r>
              <a:rPr lang="en-US" altLang="zh-CN" sz="1600" b="0" baseline="0" smtClean="0">
                <a:solidFill>
                  <a:srgbClr val="000099"/>
                </a:solidFill>
                <a:ea typeface="华文行楷" panose="02010800040101010101" pitchFamily="2" charset="-122"/>
              </a:rPr>
              <a:t> </a:t>
            </a:r>
            <a:r>
              <a:rPr lang="zh-CN" altLang="en-US" sz="1600" baseline="0" smtClean="0">
                <a:solidFill>
                  <a:srgbClr val="000099"/>
                </a:solidFill>
                <a:ea typeface="仿宋_GB2312" pitchFamily="49" charset="-122"/>
              </a:rPr>
              <a:t>数字电路实验</a:t>
            </a:r>
            <a:r>
              <a:rPr lang="zh-CN" altLang="en-US" sz="1600" b="0" baseline="0" smtClean="0">
                <a:solidFill>
                  <a:srgbClr val="000099"/>
                </a:solidFill>
                <a:ea typeface="华文行楷" panose="02010800040101010101" pitchFamily="2" charset="-122"/>
                <a:sym typeface="Symbol" panose="05050102010706020507" pitchFamily="18" charset="2"/>
              </a:rPr>
              <a:t> </a:t>
            </a:r>
            <a:endParaRPr lang="zh-CN" altLang="en-US" sz="1600" b="0" baseline="0" smtClean="0">
              <a:solidFill>
                <a:srgbClr val="000099"/>
              </a:solidFill>
              <a:ea typeface="华文行楷" panose="0201080004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1032" name="Picture 8" descr="head5"/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页脚占位符 7"/>
          <p:cNvSpPr txBox="1"/>
          <p:nvPr userDrawn="1"/>
        </p:nvSpPr>
        <p:spPr>
          <a:xfrm>
            <a:off x="3348038" y="6308725"/>
            <a:ext cx="2895600" cy="3492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dirty="0" smtClean="0"/>
              <a:t>——</a:t>
            </a:r>
            <a:r>
              <a:rPr lang="zh-CN" altLang="en-US" sz="2000" dirty="0" smtClean="0"/>
              <a:t>电路与电子技术实验</a:t>
            </a:r>
            <a:r>
              <a:rPr lang="en-US" altLang="zh-CN" sz="2000" dirty="0" smtClean="0"/>
              <a:t>——</a:t>
            </a:r>
            <a:endParaRPr lang="en-US" altLang="zh-CN" sz="2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wma"/><Relationship Id="rId1" Type="http://schemas.openxmlformats.org/officeDocument/2006/relationships/audio" Target="../media/media1.wma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media10.wma"/><Relationship Id="rId3" Type="http://schemas.openxmlformats.org/officeDocument/2006/relationships/audio" Target="../media/media10.wma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1.wma"/><Relationship Id="rId1" Type="http://schemas.openxmlformats.org/officeDocument/2006/relationships/audio" Target="../media/media11.wm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2.wma"/><Relationship Id="rId2" Type="http://schemas.openxmlformats.org/officeDocument/2006/relationships/audio" Target="../media/media12.wma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3.wma"/><Relationship Id="rId2" Type="http://schemas.openxmlformats.org/officeDocument/2006/relationships/audio" Target="../media/media13.wma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media14.wma"/><Relationship Id="rId3" Type="http://schemas.openxmlformats.org/officeDocument/2006/relationships/audio" Target="../media/media14.wma"/><Relationship Id="rId2" Type="http://schemas.openxmlformats.org/officeDocument/2006/relationships/image" Target="../media/image7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5.wma"/><Relationship Id="rId2" Type="http://schemas.openxmlformats.org/officeDocument/2006/relationships/audio" Target="../media/media15.wma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media16.wma"/><Relationship Id="rId3" Type="http://schemas.openxmlformats.org/officeDocument/2006/relationships/audio" Target="../media/media16.wma"/><Relationship Id="rId2" Type="http://schemas.openxmlformats.org/officeDocument/2006/relationships/image" Target="../media/image9.wmf"/><Relationship Id="rId1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7.wma"/><Relationship Id="rId1" Type="http://schemas.openxmlformats.org/officeDocument/2006/relationships/audio" Target="../media/media17.wma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8.wma"/><Relationship Id="rId2" Type="http://schemas.openxmlformats.org/officeDocument/2006/relationships/audio" Target="../media/media18.wma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.wma"/><Relationship Id="rId1" Type="http://schemas.openxmlformats.org/officeDocument/2006/relationships/audio" Target="../media/media2.wm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9.wma"/><Relationship Id="rId1" Type="http://schemas.openxmlformats.org/officeDocument/2006/relationships/audio" Target="../media/media19.wma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media3.wma"/><Relationship Id="rId3" Type="http://schemas.openxmlformats.org/officeDocument/2006/relationships/audio" Target="../media/media3.wma"/><Relationship Id="rId2" Type="http://schemas.openxmlformats.org/officeDocument/2006/relationships/image" Target="../media/image3.e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microsoft.com/office/2007/relationships/media" Target="../media/media16.wma"/><Relationship Id="rId3" Type="http://schemas.openxmlformats.org/officeDocument/2006/relationships/audio" Target="../media/media16.wma"/><Relationship Id="rId2" Type="http://schemas.openxmlformats.org/officeDocument/2006/relationships/image" Target="../media/image9.wmf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4.wma"/><Relationship Id="rId1" Type="http://schemas.openxmlformats.org/officeDocument/2006/relationships/audio" Target="../media/media4.wma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5.wma"/><Relationship Id="rId1" Type="http://schemas.openxmlformats.org/officeDocument/2006/relationships/audio" Target="../media/media5.wm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6.wma"/><Relationship Id="rId1" Type="http://schemas.openxmlformats.org/officeDocument/2006/relationships/audio" Target="../media/media6.wm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7.wma"/><Relationship Id="rId1" Type="http://schemas.openxmlformats.org/officeDocument/2006/relationships/audio" Target="../media/media7.wma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8.wma"/><Relationship Id="rId2" Type="http://schemas.openxmlformats.org/officeDocument/2006/relationships/audio" Target="../media/media8.wma"/><Relationship Id="rId1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9.wma"/><Relationship Id="rId1" Type="http://schemas.openxmlformats.org/officeDocument/2006/relationships/audio" Target="../media/media9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563" y="1412875"/>
            <a:ext cx="9036050" cy="1655763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楷体_GB2312" pitchFamily="49" charset="-122"/>
              </a:rPr>
              <a:t>基于</a:t>
            </a:r>
            <a:r>
              <a:rPr lang="en-US" altLang="zh-CN" smtClean="0">
                <a:ea typeface="楷体_GB2312" pitchFamily="49" charset="-122"/>
              </a:rPr>
              <a:t>Multisim</a:t>
            </a:r>
            <a:r>
              <a:rPr lang="zh-CN" altLang="en-US" smtClean="0">
                <a:ea typeface="楷体_GB2312" pitchFamily="49" charset="-122"/>
              </a:rPr>
              <a:t>仿真的晶体管共射极放大电路</a:t>
            </a:r>
            <a:endParaRPr lang="zh-CN" altLang="en-US" smtClean="0">
              <a:ea typeface="楷体_GB2312" pitchFamily="49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97163" y="3860800"/>
            <a:ext cx="6400800" cy="1392238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      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         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肖君  </a:t>
            </a: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junxiao@scut.edu.cn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晶体管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042988" y="5362575"/>
          <a:ext cx="6697662" cy="13209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1693"/>
                <a:gridCol w="1087603"/>
                <a:gridCol w="1271613"/>
                <a:gridCol w="1368324"/>
                <a:gridCol w="1728429"/>
              </a:tblGrid>
              <a:tr h="39761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测量值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en-US" sz="1000" kern="100" baseline="-25000" dirty="0">
                          <a:effectLst/>
                        </a:rPr>
                        <a:t>B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zh-CN" sz="1000" kern="100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en-US" sz="1000" kern="100" baseline="-25000" dirty="0">
                          <a:effectLst/>
                        </a:rPr>
                        <a:t>E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zh-CN" sz="1000" kern="100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Vc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zh-CN" sz="1000" kern="100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Rp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zh-CN" sz="1000" kern="100" dirty="0">
                          <a:effectLst/>
                        </a:rPr>
                        <a:t>Ω，接入电路的阻值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</a:tr>
              <a:tr h="317500">
                <a:tc vMerge="1"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2.452</a:t>
                      </a:r>
                      <a:endParaRPr lang="en-US" alt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1.818</a:t>
                      </a:r>
                      <a:endParaRPr lang="en-US" alt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7.033</a:t>
                      </a:r>
                      <a:endParaRPr lang="en-US" alt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1.2GΩ</a:t>
                      </a:r>
                      <a:endParaRPr lang="en-US" alt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</a:tr>
              <a:tr h="33401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计算值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U</a:t>
                      </a:r>
                      <a:r>
                        <a:rPr lang="en-US" sz="1000" kern="100" baseline="-25000" dirty="0">
                          <a:effectLst/>
                        </a:rPr>
                        <a:t>BE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zh-CN" sz="1000" kern="100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U</a:t>
                      </a:r>
                      <a:r>
                        <a:rPr lang="en-US" sz="1000" kern="100" baseline="-25000" dirty="0">
                          <a:effectLst/>
                        </a:rPr>
                        <a:t>CE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V</a:t>
                      </a:r>
                      <a:r>
                        <a:rPr lang="zh-CN" sz="1000" kern="100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Ic</a:t>
                      </a:r>
                      <a:r>
                        <a:rPr lang="zh-CN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mA</a:t>
                      </a:r>
                      <a:r>
                        <a:rPr lang="zh-CN" sz="1000" kern="100" dirty="0">
                          <a:effectLst/>
                        </a:rPr>
                        <a:t>）计算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 hMerge="1">
                  <a:tcPr/>
                </a:tc>
              </a:tr>
              <a:tr h="271780">
                <a:tc vMerge="1"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0.634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5.215</a:t>
                      </a:r>
                      <a:endParaRPr lang="zh-CN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1.505=(Vcc-Vc) / Rc</a:t>
                      </a:r>
                      <a:r>
                        <a:rPr lang="zh-CN" altLang="en-US" sz="1000" kern="100" dirty="0">
                          <a:effectLst/>
                        </a:rPr>
                        <a:t>，    </a:t>
                      </a:r>
                      <a:r>
                        <a:rPr lang="en-US" sz="1000" kern="100" dirty="0">
                          <a:effectLst/>
                        </a:rPr>
                        <a:t>1.515=Ie</a:t>
                      </a:r>
                      <a:endParaRPr lang="zh-CN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9" marR="68589" marT="0" marB="0" anchor="ctr"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8465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5BC662-8CF8-434E-A2B0-B2F031AF9D0E}" type="slidenum">
              <a:rPr lang="en-US" altLang="zh-CN" sz="1400" b="0" smtClean="0">
                <a:latin typeface="Tahoma" panose="020B0604030504040204" pitchFamily="34" charset="0"/>
              </a:rPr>
            </a:fld>
            <a:endParaRPr lang="en-US" altLang="zh-CN" sz="1400" b="0" smtClean="0">
              <a:latin typeface="Tahoma" panose="020B0604030504040204" pitchFamily="34" charset="0"/>
            </a:endParaRPr>
          </a:p>
        </p:txBody>
      </p:sp>
      <p:sp>
        <p:nvSpPr>
          <p:cNvPr id="18466" name="标题 3"/>
          <p:cNvSpPr>
            <a:spLocks noGrp="1"/>
          </p:cNvSpPr>
          <p:nvPr>
            <p:ph type="title"/>
          </p:nvPr>
        </p:nvSpPr>
        <p:spPr>
          <a:xfrm>
            <a:off x="487363" y="669925"/>
            <a:ext cx="7793037" cy="923925"/>
          </a:xfrm>
        </p:spPr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、静态工作点的调试与测量</a:t>
            </a:r>
            <a:endParaRPr lang="zh-CN" altLang="en-US" smtClean="0"/>
          </a:p>
        </p:txBody>
      </p:sp>
      <p:pic>
        <p:nvPicPr>
          <p:cNvPr id="18467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593533"/>
            <a:ext cx="71151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68" name="Rectangle 9"/>
          <p:cNvSpPr>
            <a:spLocks noChangeArrowheads="1"/>
          </p:cNvSpPr>
          <p:nvPr/>
        </p:nvSpPr>
        <p:spPr bwMode="auto">
          <a:xfrm>
            <a:off x="2763838" y="5003800"/>
            <a:ext cx="245586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sz="2000">
                <a:latin typeface="Calibri" panose="020F0502020204030204" pitchFamily="34" charset="0"/>
                <a:cs typeface="Times New Roman" panose="02020603050405020304" pitchFamily="18" charset="0"/>
              </a:rPr>
              <a:t>表</a:t>
            </a:r>
            <a:r>
              <a:rPr lang="en-US" altLang="zh-CN" sz="2000">
                <a:latin typeface="Calibri" panose="020F0502020204030204" pitchFamily="34" charset="0"/>
                <a:cs typeface="Times New Roman" panose="02020603050405020304" pitchFamily="18" charset="0"/>
              </a:rPr>
              <a:t>13-1 </a:t>
            </a:r>
            <a:r>
              <a:rPr lang="zh-CN" altLang="en-US" sz="2000">
                <a:latin typeface="Calibri" panose="020F0502020204030204" pitchFamily="34" charset="0"/>
                <a:cs typeface="Times New Roman" panose="02020603050405020304" pitchFamily="18" charset="0"/>
              </a:rPr>
              <a:t>静态工作点（</a:t>
            </a:r>
            <a:r>
              <a:rPr lang="en-US" altLang="zh-CN" sz="2000">
                <a:latin typeface="Calibri" panose="020F0502020204030204" pitchFamily="34" charset="0"/>
                <a:cs typeface="Times New Roman" panose="02020603050405020304" pitchFamily="18" charset="0"/>
              </a:rPr>
              <a:t>Vc=7V</a:t>
            </a:r>
            <a:r>
              <a:rPr lang="zh-CN" altLang="en-US" sz="2000">
                <a:latin typeface="Calibri" panose="020F0502020204030204" pitchFamily="34" charset="0"/>
                <a:cs typeface="Times New Roman" panose="02020603050405020304" pitchFamily="18" charset="0"/>
              </a:rPr>
              <a:t>）</a:t>
            </a:r>
            <a:endParaRPr lang="zh-CN" altLang="en-US" sz="2000"/>
          </a:p>
        </p:txBody>
      </p:sp>
      <p:pic>
        <p:nvPicPr>
          <p:cNvPr id="3" name="晶体管-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290513" y="692150"/>
            <a:ext cx="7793037" cy="923925"/>
          </a:xfrm>
        </p:spPr>
        <p:txBody>
          <a:bodyPr/>
          <a:lstStyle/>
          <a:p>
            <a:r>
              <a:rPr lang="zh-CN" altLang="en-US" smtClean="0"/>
              <a:t>三、实验内容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8" y="1844675"/>
            <a:ext cx="7772400" cy="4287838"/>
          </a:xfrm>
        </p:spPr>
        <p:txBody>
          <a:bodyPr/>
          <a:lstStyle/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3200" dirty="0" smtClean="0">
                <a:solidFill>
                  <a:srgbClr val="FF0000"/>
                </a:solidFill>
              </a:rPr>
              <a:t>2.</a:t>
            </a:r>
            <a:r>
              <a:rPr lang="zh-CN" altLang="en-US" sz="3200" dirty="0" smtClean="0">
                <a:solidFill>
                  <a:srgbClr val="FF0000"/>
                </a:solidFill>
              </a:rPr>
              <a:t>输入电阻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r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</a:rPr>
              <a:t>、输出电阻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r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o</a:t>
            </a:r>
            <a:r>
              <a:rPr lang="zh-CN" altLang="en-US" sz="3200" dirty="0" smtClean="0">
                <a:solidFill>
                  <a:srgbClr val="FF0000"/>
                </a:solidFill>
              </a:rPr>
              <a:t>的确定：</a:t>
            </a:r>
            <a:endParaRPr lang="zh-CN" altLang="en-US" sz="3200" dirty="0" smtClean="0">
              <a:solidFill>
                <a:srgbClr val="FF0000"/>
              </a:solidFill>
            </a:endParaRPr>
          </a:p>
          <a:p>
            <a:pPr marL="360045" indent="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  <a:defRPr/>
            </a:pPr>
            <a:r>
              <a:rPr lang="zh-CN" altLang="en-US" dirty="0" smtClean="0"/>
              <a:t>在放大电路图</a:t>
            </a:r>
            <a:r>
              <a:rPr lang="zh-CN" altLang="en-US" dirty="0"/>
              <a:t>的</a:t>
            </a:r>
            <a:r>
              <a:rPr lang="zh-CN" altLang="en-US" dirty="0" smtClean="0"/>
              <a:t>输入端接入频率为</a:t>
            </a:r>
            <a:r>
              <a:rPr lang="en-US" altLang="zh-CN" dirty="0" smtClean="0"/>
              <a:t>1kHz</a:t>
            </a:r>
            <a:r>
              <a:rPr lang="zh-CN" altLang="en-US" dirty="0" smtClean="0"/>
              <a:t>的正弦交流信号</a:t>
            </a:r>
            <a:r>
              <a:rPr lang="en-US" altLang="zh-CN" i="1" dirty="0" smtClean="0"/>
              <a:t>u</a:t>
            </a:r>
            <a:r>
              <a:rPr lang="en-US" altLang="zh-CN" baseline="-25000" dirty="0" smtClean="0"/>
              <a:t>S</a:t>
            </a:r>
            <a:r>
              <a:rPr lang="zh-CN" altLang="en-US" dirty="0" smtClean="0"/>
              <a:t>，在输出电压</a:t>
            </a:r>
            <a:r>
              <a:rPr lang="en-US" altLang="zh-CN" i="1" dirty="0" err="1" smtClean="0"/>
              <a:t>u</a:t>
            </a:r>
            <a:r>
              <a:rPr lang="en-US" altLang="zh-CN" dirty="0" err="1" smtClean="0"/>
              <a:t>o</a:t>
            </a:r>
            <a:r>
              <a:rPr lang="zh-CN" altLang="en-US" dirty="0" smtClean="0"/>
              <a:t>不失真的情况下，用</a:t>
            </a:r>
            <a:r>
              <a:rPr lang="zh-CN" altLang="en-US" dirty="0" smtClean="0">
                <a:solidFill>
                  <a:srgbClr val="FF0000"/>
                </a:solidFill>
              </a:rPr>
              <a:t>万用表</a:t>
            </a:r>
            <a:r>
              <a:rPr lang="zh-CN" altLang="en-US" dirty="0" smtClean="0"/>
              <a:t>测出</a:t>
            </a:r>
            <a:r>
              <a:rPr lang="en-US" altLang="zh-CN" i="1" dirty="0" smtClean="0"/>
              <a:t>u</a:t>
            </a:r>
            <a:r>
              <a:rPr lang="en-US" altLang="zh-CN" baseline="-25000" dirty="0" smtClean="0"/>
              <a:t>S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u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的有效值，算出输入电阻</a:t>
            </a:r>
            <a:r>
              <a:rPr lang="en-US" altLang="zh-CN" i="1" dirty="0" err="1" smtClean="0"/>
              <a:t>r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并计入</a:t>
            </a:r>
            <a:r>
              <a:rPr lang="zh-CN" altLang="en-US" dirty="0" smtClean="0">
                <a:solidFill>
                  <a:schemeClr val="accent2"/>
                </a:solidFill>
              </a:rPr>
              <a:t>表</a:t>
            </a:r>
            <a:r>
              <a:rPr lang="en-US" altLang="zh-CN" dirty="0" smtClean="0">
                <a:solidFill>
                  <a:schemeClr val="accent2"/>
                </a:solidFill>
              </a:rPr>
              <a:t>13-2</a:t>
            </a:r>
            <a:r>
              <a:rPr lang="zh-CN" altLang="en-US" dirty="0" smtClean="0"/>
              <a:t>中。</a:t>
            </a:r>
            <a:endParaRPr lang="en-US" altLang="zh-CN" dirty="0" smtClean="0"/>
          </a:p>
          <a:p>
            <a:pPr marL="360045" indent="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NOTE</a:t>
            </a:r>
            <a:r>
              <a:rPr lang="zh-CN" altLang="en-US" dirty="0" smtClean="0">
                <a:solidFill>
                  <a:srgbClr val="FF0000"/>
                </a:solidFill>
              </a:rPr>
              <a:t>：统一取</a:t>
            </a:r>
            <a:r>
              <a:rPr lang="en-US" altLang="zh-CN" dirty="0" smtClean="0">
                <a:solidFill>
                  <a:srgbClr val="FF0000"/>
                </a:solidFill>
              </a:rPr>
              <a:t>us</a:t>
            </a:r>
            <a:r>
              <a:rPr lang="zh-CN" altLang="en-US" dirty="0" smtClean="0">
                <a:solidFill>
                  <a:srgbClr val="FF0000"/>
                </a:solidFill>
              </a:rPr>
              <a:t>＝</a:t>
            </a:r>
            <a:r>
              <a:rPr lang="en-US" altLang="zh-CN" dirty="0" smtClean="0">
                <a:solidFill>
                  <a:srgbClr val="FF0000"/>
                </a:solidFill>
              </a:rPr>
              <a:t>5mV(</a:t>
            </a:r>
            <a:r>
              <a:rPr lang="zh-CN" altLang="en-US" dirty="0" smtClean="0">
                <a:solidFill>
                  <a:srgbClr val="FF0000"/>
                </a:solidFill>
              </a:rPr>
              <a:t>有效值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，即函数信号发生器输出峰峰值</a:t>
            </a:r>
            <a:r>
              <a:rPr lang="en-US" altLang="zh-CN" dirty="0" err="1" smtClean="0">
                <a:solidFill>
                  <a:srgbClr val="FF0000"/>
                </a:solidFill>
              </a:rPr>
              <a:t>Vpp</a:t>
            </a:r>
            <a:r>
              <a:rPr lang="en-US" altLang="zh-CN" dirty="0" smtClean="0">
                <a:solidFill>
                  <a:srgbClr val="FF0000"/>
                </a:solidFill>
              </a:rPr>
              <a:t>=14mV</a:t>
            </a:r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err="1" smtClean="0">
                <a:solidFill>
                  <a:srgbClr val="FF0000"/>
                </a:solidFill>
              </a:rPr>
              <a:t>Vp</a:t>
            </a:r>
            <a:r>
              <a:rPr lang="en-US" altLang="zh-CN" dirty="0" smtClean="0">
                <a:solidFill>
                  <a:srgbClr val="FF0000"/>
                </a:solidFill>
              </a:rPr>
              <a:t>=7mv</a:t>
            </a:r>
            <a:r>
              <a:rPr lang="zh-CN" altLang="en-US" dirty="0" smtClean="0">
                <a:solidFill>
                  <a:srgbClr val="FF0000"/>
                </a:solidFill>
              </a:rPr>
              <a:t>）左右，并用</a:t>
            </a:r>
            <a:r>
              <a:rPr lang="zh-CN" altLang="en-US" dirty="0">
                <a:solidFill>
                  <a:srgbClr val="FF0000"/>
                </a:solidFill>
              </a:rPr>
              <a:t>万用</a:t>
            </a:r>
            <a:r>
              <a:rPr lang="zh-CN" altLang="en-US" dirty="0" smtClean="0">
                <a:solidFill>
                  <a:srgbClr val="FF0000"/>
                </a:solidFill>
              </a:rPr>
              <a:t>表读出。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  <a:defRPr/>
            </a:pPr>
            <a:endParaRPr lang="zh-CN" altLang="en-US" sz="3200" dirty="0" smtClean="0"/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  <a:defRPr/>
            </a:pPr>
            <a:r>
              <a:rPr lang="zh-CN" altLang="en-US" sz="2000" dirty="0" smtClean="0"/>
              <a:t> </a:t>
            </a:r>
            <a:endParaRPr lang="zh-CN" altLang="en-US" dirty="0"/>
          </a:p>
        </p:txBody>
      </p:sp>
      <p:pic>
        <p:nvPicPr>
          <p:cNvPr id="2" name="晶体管-1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65FFD3-EA4E-45F9-8EF5-E55D93049365}" type="slidenum">
              <a:rPr lang="en-US" altLang="zh-CN" sz="1400" b="0" smtClean="0">
                <a:latin typeface="Tahoma" panose="020B0604030504040204" pitchFamily="34" charset="0"/>
              </a:rPr>
            </a:fld>
            <a:endParaRPr lang="en-US" altLang="zh-CN" sz="1400" b="0" smtClean="0">
              <a:latin typeface="Tahoma" panose="020B0604030504040204" pitchFamily="34" charset="0"/>
            </a:endParaRPr>
          </a:p>
        </p:txBody>
      </p:sp>
      <p:sp>
        <p:nvSpPr>
          <p:cNvPr id="21507" name="标题 3"/>
          <p:cNvSpPr>
            <a:spLocks noGrp="1"/>
          </p:cNvSpPr>
          <p:nvPr>
            <p:ph type="title"/>
          </p:nvPr>
        </p:nvSpPr>
        <p:spPr>
          <a:xfrm>
            <a:off x="609600" y="836613"/>
            <a:ext cx="8139113" cy="923925"/>
          </a:xfrm>
        </p:spPr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2</a:t>
            </a:r>
            <a:r>
              <a:rPr lang="zh-CN" altLang="en-US" smtClean="0">
                <a:solidFill>
                  <a:srgbClr val="FF0000"/>
                </a:solidFill>
              </a:rPr>
              <a:t>、输入电阻</a:t>
            </a:r>
            <a:r>
              <a:rPr lang="en-US" altLang="zh-CN" i="1" smtClean="0">
                <a:solidFill>
                  <a:srgbClr val="FF0000"/>
                </a:solidFill>
              </a:rPr>
              <a:t>r</a:t>
            </a:r>
            <a:r>
              <a:rPr lang="en-US" altLang="zh-CN" smtClean="0">
                <a:solidFill>
                  <a:srgbClr val="FF0000"/>
                </a:solidFill>
              </a:rPr>
              <a:t>i </a:t>
            </a:r>
            <a:r>
              <a:rPr lang="zh-CN" altLang="en-US" smtClean="0">
                <a:solidFill>
                  <a:srgbClr val="FF0000"/>
                </a:solidFill>
              </a:rPr>
              <a:t>、输出电阻</a:t>
            </a:r>
            <a:r>
              <a:rPr lang="en-US" altLang="zh-CN" i="1" smtClean="0">
                <a:solidFill>
                  <a:srgbClr val="FF0000"/>
                </a:solidFill>
              </a:rPr>
              <a:t>r</a:t>
            </a:r>
            <a:r>
              <a:rPr lang="en-US" altLang="zh-CN" smtClean="0">
                <a:solidFill>
                  <a:srgbClr val="FF0000"/>
                </a:solidFill>
              </a:rPr>
              <a:t>o</a:t>
            </a:r>
            <a:r>
              <a:rPr lang="zh-CN" altLang="en-US" smtClean="0">
                <a:solidFill>
                  <a:srgbClr val="FF0000"/>
                </a:solidFill>
              </a:rPr>
              <a:t>的确定</a:t>
            </a:r>
            <a:endParaRPr lang="zh-CN" altLang="en-US" smtClean="0"/>
          </a:p>
        </p:txBody>
      </p:sp>
      <p:cxnSp>
        <p:nvCxnSpPr>
          <p:cNvPr id="21508" name="直接箭头连接符 6"/>
          <p:cNvCxnSpPr>
            <a:cxnSpLocks noChangeShapeType="1"/>
          </p:cNvCxnSpPr>
          <p:nvPr/>
        </p:nvCxnSpPr>
        <p:spPr bwMode="auto">
          <a:xfrm flipH="1">
            <a:off x="5867400" y="3716338"/>
            <a:ext cx="1152525" cy="0"/>
          </a:xfrm>
          <a:prstGeom prst="straightConnector1">
            <a:avLst/>
          </a:prstGeom>
          <a:noFill/>
          <a:ln w="9525" algn="ctr">
            <a:solidFill>
              <a:srgbClr val="CC0000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09" name="组合 13"/>
          <p:cNvGrpSpPr/>
          <p:nvPr/>
        </p:nvGrpSpPr>
        <p:grpSpPr bwMode="auto">
          <a:xfrm>
            <a:off x="427038" y="1768475"/>
            <a:ext cx="8640762" cy="4067175"/>
            <a:chOff x="426840" y="1767767"/>
            <a:chExt cx="8640960" cy="4067224"/>
          </a:xfrm>
        </p:grpSpPr>
        <p:pic>
          <p:nvPicPr>
            <p:cNvPr id="21514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40" y="1767767"/>
              <a:ext cx="8640960" cy="4067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515" name="直接箭头连接符 10"/>
            <p:cNvCxnSpPr>
              <a:cxnSpLocks noChangeShapeType="1"/>
            </p:cNvCxnSpPr>
            <p:nvPr/>
          </p:nvCxnSpPr>
          <p:spPr bwMode="auto">
            <a:xfrm>
              <a:off x="1180843" y="3801378"/>
              <a:ext cx="0" cy="563725"/>
            </a:xfrm>
            <a:prstGeom prst="straightConnector1">
              <a:avLst/>
            </a:prstGeom>
            <a:noFill/>
            <a:ln w="9525" algn="ctr">
              <a:solidFill>
                <a:srgbClr val="CC0000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16" name="直接箭头连接符 12"/>
            <p:cNvCxnSpPr>
              <a:cxnSpLocks noChangeShapeType="1"/>
            </p:cNvCxnSpPr>
            <p:nvPr/>
          </p:nvCxnSpPr>
          <p:spPr bwMode="auto">
            <a:xfrm>
              <a:off x="1180843" y="4365103"/>
              <a:ext cx="1224136" cy="0"/>
            </a:xfrm>
            <a:prstGeom prst="straightConnector1">
              <a:avLst/>
            </a:prstGeom>
            <a:noFill/>
            <a:ln w="9525" algn="ctr">
              <a:solidFill>
                <a:srgbClr val="CC0000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510" name="直接箭头连接符 15"/>
          <p:cNvCxnSpPr>
            <a:cxnSpLocks noChangeShapeType="1"/>
          </p:cNvCxnSpPr>
          <p:nvPr/>
        </p:nvCxnSpPr>
        <p:spPr bwMode="auto">
          <a:xfrm>
            <a:off x="5580063" y="3860800"/>
            <a:ext cx="1368425" cy="0"/>
          </a:xfrm>
          <a:prstGeom prst="straightConnector1">
            <a:avLst/>
          </a:prstGeom>
          <a:noFill/>
          <a:ln w="9525" algn="ctr">
            <a:solidFill>
              <a:srgbClr val="C00000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1" name="文本框 16"/>
          <p:cNvSpPr txBox="1">
            <a:spLocks noChangeArrowheads="1"/>
          </p:cNvSpPr>
          <p:nvPr/>
        </p:nvSpPr>
        <p:spPr bwMode="auto">
          <a:xfrm>
            <a:off x="2405063" y="4133850"/>
            <a:ext cx="441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aseline="0">
                <a:solidFill>
                  <a:srgbClr val="FF0000"/>
                </a:solidFill>
              </a:rPr>
              <a:t>ui</a:t>
            </a:r>
            <a:endParaRPr lang="zh-CN" altLang="en-US" sz="2400" baseline="0">
              <a:solidFill>
                <a:srgbClr val="FF0000"/>
              </a:solidFill>
            </a:endParaRPr>
          </a:p>
        </p:txBody>
      </p:sp>
      <p:sp>
        <p:nvSpPr>
          <p:cNvPr id="21512" name="文本框 17"/>
          <p:cNvSpPr txBox="1">
            <a:spLocks noChangeArrowheads="1"/>
          </p:cNvSpPr>
          <p:nvPr/>
        </p:nvSpPr>
        <p:spPr bwMode="auto">
          <a:xfrm>
            <a:off x="4984750" y="3570288"/>
            <a:ext cx="571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UoL</a:t>
            </a:r>
            <a:endParaRPr lang="zh-CN" altLang="en-US" sz="2400" baseline="0">
              <a:solidFill>
                <a:srgbClr val="FF0000"/>
              </a:solidFill>
            </a:endParaRPr>
          </a:p>
        </p:txBody>
      </p:sp>
      <p:sp>
        <p:nvSpPr>
          <p:cNvPr id="21513" name="文本框 1"/>
          <p:cNvSpPr txBox="1">
            <a:spLocks noChangeArrowheads="1"/>
          </p:cNvSpPr>
          <p:nvPr/>
        </p:nvSpPr>
        <p:spPr bwMode="auto">
          <a:xfrm>
            <a:off x="698500" y="5910263"/>
            <a:ext cx="7961313" cy="687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1.</a:t>
            </a:r>
            <a:r>
              <a:rPr lang="zh-CN" altLang="en-US"/>
              <a:t>测量计算</a:t>
            </a:r>
            <a:r>
              <a:rPr lang="en-US" altLang="zh-CN"/>
              <a:t>ri</a:t>
            </a:r>
            <a:r>
              <a:rPr lang="zh-CN" altLang="en-US"/>
              <a:t>所需要的</a:t>
            </a:r>
            <a:r>
              <a:rPr lang="en-US" altLang="zh-CN"/>
              <a:t>us</a:t>
            </a:r>
            <a:r>
              <a:rPr lang="zh-CN" altLang="en-US"/>
              <a:t>、</a:t>
            </a:r>
            <a:r>
              <a:rPr lang="en-US" altLang="zh-CN"/>
              <a:t>ui</a:t>
            </a:r>
            <a:r>
              <a:rPr lang="zh-CN" altLang="en-US"/>
              <a:t>；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测量计算</a:t>
            </a:r>
            <a:r>
              <a:rPr lang="en-US" altLang="zh-CN"/>
              <a:t>ro</a:t>
            </a:r>
            <a:r>
              <a:rPr lang="zh-CN" altLang="en-US"/>
              <a:t>所需要的</a:t>
            </a:r>
            <a:r>
              <a:rPr lang="en-US" altLang="zh-CN"/>
              <a:t>Uoc</a:t>
            </a:r>
            <a:r>
              <a:rPr lang="zh-CN" altLang="en-US"/>
              <a:t>（没有负载的输出电压）、</a:t>
            </a:r>
            <a:r>
              <a:rPr lang="en-US" altLang="zh-CN"/>
              <a:t>UoL</a:t>
            </a:r>
            <a:r>
              <a:rPr lang="zh-CN" altLang="en-US"/>
              <a:t>（有负载</a:t>
            </a:r>
            <a:r>
              <a:rPr lang="en-US" altLang="zh-CN" sz="2000" baseline="0"/>
              <a:t>R</a:t>
            </a:r>
            <a:r>
              <a:rPr lang="en-US" altLang="zh-CN" sz="2000" baseline="-25000"/>
              <a:t>L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2" name="晶体管-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2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042988" y="3500438"/>
          <a:ext cx="7237412" cy="1584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8916"/>
                <a:gridCol w="1808916"/>
                <a:gridCol w="1809790"/>
                <a:gridCol w="1809790"/>
              </a:tblGrid>
              <a:tr h="316865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测 量 值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计算值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Rs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Us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Ui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ri</a:t>
                      </a:r>
                      <a:endParaRPr lang="zh-CN" sz="18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1.0k</a:t>
                      </a:r>
                      <a:endParaRPr lang="zh-CN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 5.000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3.417 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3.2k </a:t>
                      </a:r>
                      <a:endParaRPr lang="zh-CN" sz="18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R</a:t>
                      </a:r>
                      <a:r>
                        <a:rPr lang="en-US" sz="1800" b="1" kern="100" baseline="-25000" dirty="0">
                          <a:effectLst/>
                        </a:rPr>
                        <a:t>L</a:t>
                      </a:r>
                      <a:endParaRPr lang="zh-CN" sz="1800" b="1" kern="100" baseline="-25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Uoc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UoL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ro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/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</a:rPr>
                        <a:t> 5.1k</a:t>
                      </a:r>
                      <a:endParaRPr lang="en-US" sz="1800" kern="10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 dirty="0">
                          <a:effectLst/>
                        </a:rPr>
                        <a:t> 479.96</a:t>
                      </a:r>
                      <a:endParaRPr lang="en-US" sz="1800" b="1" kern="100" dirty="0">
                        <a:effectLst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 dirty="0">
                          <a:effectLst/>
                        </a:rPr>
                        <a:t> 329.749</a:t>
                      </a:r>
                      <a:endParaRPr lang="en-US" sz="1800" b="1" kern="100" dirty="0">
                        <a:effectLst/>
                      </a:endParaRPr>
                    </a:p>
                  </a:txBody>
                  <a:tcPr marL="68583" marR="6858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1800" b="1" kern="100" dirty="0">
                          <a:effectLst/>
                        </a:rPr>
                        <a:t> 2.3k</a:t>
                      </a:r>
                      <a:endParaRPr lang="en-US" sz="1800" b="1" kern="100" dirty="0">
                        <a:effectLst/>
                      </a:endParaRPr>
                    </a:p>
                  </a:txBody>
                  <a:tcPr marL="68583" marR="68583" marT="0" marB="0"/>
                </a:tc>
              </a:tr>
            </a:tbl>
          </a:graphicData>
        </a:graphic>
      </p:graphicFrame>
      <p:sp>
        <p:nvSpPr>
          <p:cNvPr id="22560" name="标题 3"/>
          <p:cNvSpPr>
            <a:spLocks noGrp="1"/>
          </p:cNvSpPr>
          <p:nvPr>
            <p:ph type="title"/>
          </p:nvPr>
        </p:nvSpPr>
        <p:spPr>
          <a:xfrm>
            <a:off x="611188" y="733425"/>
            <a:ext cx="7994650" cy="923925"/>
          </a:xfrm>
        </p:spPr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2</a:t>
            </a:r>
            <a:r>
              <a:rPr lang="zh-CN" altLang="en-US" smtClean="0">
                <a:solidFill>
                  <a:srgbClr val="FF0000"/>
                </a:solidFill>
              </a:rPr>
              <a:t>、输入电阻</a:t>
            </a:r>
            <a:r>
              <a:rPr lang="en-US" altLang="zh-CN" i="1" smtClean="0">
                <a:solidFill>
                  <a:srgbClr val="FF0000"/>
                </a:solidFill>
              </a:rPr>
              <a:t>r</a:t>
            </a:r>
            <a:r>
              <a:rPr lang="en-US" altLang="zh-CN" smtClean="0">
                <a:solidFill>
                  <a:srgbClr val="FF0000"/>
                </a:solidFill>
              </a:rPr>
              <a:t>i </a:t>
            </a:r>
            <a:r>
              <a:rPr lang="zh-CN" altLang="en-US" smtClean="0">
                <a:solidFill>
                  <a:srgbClr val="FF0000"/>
                </a:solidFill>
              </a:rPr>
              <a:t>、输出电阻</a:t>
            </a:r>
            <a:r>
              <a:rPr lang="en-US" altLang="zh-CN" i="1" smtClean="0">
                <a:solidFill>
                  <a:srgbClr val="FF0000"/>
                </a:solidFill>
              </a:rPr>
              <a:t>r</a:t>
            </a:r>
            <a:r>
              <a:rPr lang="en-US" altLang="zh-CN" smtClean="0">
                <a:solidFill>
                  <a:srgbClr val="FF0000"/>
                </a:solidFill>
              </a:rPr>
              <a:t>o</a:t>
            </a:r>
            <a:r>
              <a:rPr lang="zh-CN" altLang="en-US" smtClean="0">
                <a:solidFill>
                  <a:srgbClr val="FF0000"/>
                </a:solidFill>
              </a:rPr>
              <a:t>的确定</a:t>
            </a:r>
            <a:endParaRPr lang="zh-CN" altLang="en-US" smtClean="0"/>
          </a:p>
        </p:txBody>
      </p:sp>
      <p:sp>
        <p:nvSpPr>
          <p:cNvPr id="22561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44BD1F-404F-449D-8FC4-F025E4B797EB}" type="slidenum">
              <a:rPr lang="en-US" altLang="zh-CN" sz="1400" b="0" smtClean="0">
                <a:latin typeface="Tahoma" panose="020B0604030504040204" pitchFamily="34" charset="0"/>
              </a:rPr>
            </a:fld>
            <a:endParaRPr lang="en-US" altLang="zh-CN" sz="1400" b="0" smtClean="0">
              <a:latin typeface="Tahoma" panose="020B0604030504040204" pitchFamily="34" charset="0"/>
            </a:endParaRPr>
          </a:p>
        </p:txBody>
      </p:sp>
      <p:sp>
        <p:nvSpPr>
          <p:cNvPr id="22562" name="Rectangle 1"/>
          <p:cNvSpPr>
            <a:spLocks noChangeArrowheads="1"/>
          </p:cNvSpPr>
          <p:nvPr/>
        </p:nvSpPr>
        <p:spPr bwMode="auto">
          <a:xfrm>
            <a:off x="3240088" y="3048000"/>
            <a:ext cx="27368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2400">
                <a:latin typeface="Calibri" panose="020F0502020204030204" pitchFamily="34" charset="0"/>
                <a:cs typeface="Times New Roman" panose="02020603050405020304" pitchFamily="18" charset="0"/>
              </a:rPr>
              <a:t>表</a:t>
            </a:r>
            <a:r>
              <a:rPr lang="en-US" altLang="zh-CN" sz="2400">
                <a:latin typeface="Calibri" panose="020F0502020204030204" pitchFamily="34" charset="0"/>
                <a:cs typeface="Times New Roman" panose="02020603050405020304" pitchFamily="18" charset="0"/>
              </a:rPr>
              <a:t>13-2 </a:t>
            </a:r>
            <a:r>
              <a:rPr lang="zh-CN" altLang="en-US" sz="2400">
                <a:latin typeface="Calibri" panose="020F0502020204030204" pitchFamily="34" charset="0"/>
                <a:cs typeface="Times New Roman" panose="02020603050405020304" pitchFamily="18" charset="0"/>
              </a:rPr>
              <a:t>输入</a:t>
            </a:r>
            <a:r>
              <a:rPr lang="en-US" altLang="zh-CN" sz="2400">
                <a:latin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zh-CN" altLang="en-US" sz="2400">
                <a:latin typeface="Calibri" panose="020F0502020204030204" pitchFamily="34" charset="0"/>
                <a:cs typeface="Times New Roman" panose="02020603050405020304" pitchFamily="18" charset="0"/>
              </a:rPr>
              <a:t>输出电阻</a:t>
            </a:r>
            <a:endParaRPr lang="zh-CN" altLang="en-US" sz="2400"/>
          </a:p>
        </p:txBody>
      </p:sp>
      <p:sp>
        <p:nvSpPr>
          <p:cNvPr id="22563" name="文本框 4"/>
          <p:cNvSpPr txBox="1">
            <a:spLocks noChangeArrowheads="1"/>
          </p:cNvSpPr>
          <p:nvPr/>
        </p:nvSpPr>
        <p:spPr bwMode="auto">
          <a:xfrm>
            <a:off x="1042988" y="5211763"/>
            <a:ext cx="6624637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aseline="0"/>
              <a:t>ri = us/(us-ui)*Rs ;</a:t>
            </a:r>
            <a:endParaRPr lang="en-US" altLang="zh-CN" baseline="0"/>
          </a:p>
          <a:p>
            <a:r>
              <a:rPr lang="en-US" altLang="zh-CN" baseline="0"/>
              <a:t>ro = Uoc/(Uoc-UoL)/R</a:t>
            </a:r>
            <a:r>
              <a:rPr lang="en-US" altLang="zh-CN" baseline="-25000"/>
              <a:t>L</a:t>
            </a:r>
            <a:r>
              <a:rPr lang="en-US" altLang="zh-CN" baseline="0"/>
              <a:t>;  </a:t>
            </a:r>
            <a:endParaRPr lang="en-US" altLang="zh-CN" baseline="0"/>
          </a:p>
          <a:p>
            <a:r>
              <a:rPr lang="en-US" altLang="zh-CN" baseline="0"/>
              <a:t>ro=(Uoc/UoL-1)*RL</a:t>
            </a:r>
            <a:endParaRPr lang="en-US" altLang="zh-CN" baseline="0"/>
          </a:p>
        </p:txBody>
      </p:sp>
      <p:sp>
        <p:nvSpPr>
          <p:cNvPr id="22564" name="Rectangle 1024"/>
          <p:cNvSpPr>
            <a:spLocks noChangeArrowheads="1"/>
          </p:cNvSpPr>
          <p:nvPr/>
        </p:nvSpPr>
        <p:spPr bwMode="auto">
          <a:xfrm>
            <a:off x="323850" y="1773238"/>
            <a:ext cx="871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aseline="0">
                <a:ea typeface="楷体_GB2312" pitchFamily="49" charset="-122"/>
              </a:rPr>
              <a:t>保持</a:t>
            </a:r>
            <a:r>
              <a:rPr lang="en-US" altLang="zh-CN" sz="2400" i="1" baseline="0">
                <a:ea typeface="楷体_GB2312" pitchFamily="49" charset="-122"/>
              </a:rPr>
              <a:t>us</a:t>
            </a:r>
            <a:r>
              <a:rPr lang="zh-CN" altLang="en-US" sz="2400" baseline="0">
                <a:ea typeface="楷体_GB2312" pitchFamily="49" charset="-122"/>
              </a:rPr>
              <a:t>不变，在输出电压</a:t>
            </a:r>
            <a:r>
              <a:rPr lang="en-US" altLang="zh-CN" sz="2400" i="1" baseline="0">
                <a:ea typeface="楷体_GB2312" pitchFamily="49" charset="-122"/>
              </a:rPr>
              <a:t>u</a:t>
            </a:r>
            <a:r>
              <a:rPr lang="en-US" altLang="zh-CN" sz="2400" baseline="0">
                <a:ea typeface="楷体_GB2312" pitchFamily="49" charset="-122"/>
              </a:rPr>
              <a:t>o</a:t>
            </a:r>
            <a:r>
              <a:rPr lang="zh-CN" altLang="en-US" sz="2400" baseline="0">
                <a:ea typeface="楷体_GB2312" pitchFamily="49" charset="-122"/>
              </a:rPr>
              <a:t>不失真的情况下，断开</a:t>
            </a:r>
            <a:r>
              <a:rPr lang="en-US" altLang="zh-CN" sz="2400" i="1" baseline="0">
                <a:ea typeface="楷体_GB2312" pitchFamily="49" charset="-122"/>
              </a:rPr>
              <a:t>R</a:t>
            </a:r>
            <a:r>
              <a:rPr lang="en-US" altLang="zh-CN" sz="2400" baseline="-25000">
                <a:ea typeface="楷体_GB2312" pitchFamily="49" charset="-122"/>
              </a:rPr>
              <a:t>L</a:t>
            </a:r>
            <a:r>
              <a:rPr lang="zh-CN" altLang="en-US" sz="2400" baseline="0">
                <a:ea typeface="楷体_GB2312" pitchFamily="49" charset="-122"/>
              </a:rPr>
              <a:t>，测量放大器空载时的输出电压</a:t>
            </a:r>
            <a:r>
              <a:rPr lang="en-US" altLang="zh-CN" sz="2400" i="1" baseline="0">
                <a:ea typeface="楷体_GB2312" pitchFamily="49" charset="-122"/>
              </a:rPr>
              <a:t>U</a:t>
            </a:r>
            <a:r>
              <a:rPr lang="en-US" altLang="zh-CN" sz="2400" baseline="0">
                <a:ea typeface="楷体_GB2312" pitchFamily="49" charset="-122"/>
              </a:rPr>
              <a:t>oc</a:t>
            </a:r>
            <a:r>
              <a:rPr lang="zh-CN" altLang="en-US" sz="2400" baseline="0">
                <a:ea typeface="楷体_GB2312" pitchFamily="49" charset="-122"/>
              </a:rPr>
              <a:t>；接入负载电阻</a:t>
            </a:r>
            <a:r>
              <a:rPr lang="en-US" altLang="zh-CN" sz="2400" i="1" baseline="0">
                <a:ea typeface="楷体_GB2312" pitchFamily="49" charset="-122"/>
              </a:rPr>
              <a:t>R</a:t>
            </a:r>
            <a:r>
              <a:rPr lang="en-US" altLang="zh-CN" sz="2400" baseline="-25000">
                <a:ea typeface="楷体_GB2312" pitchFamily="49" charset="-122"/>
              </a:rPr>
              <a:t>L</a:t>
            </a:r>
            <a:r>
              <a:rPr lang="zh-CN" altLang="en-US" sz="2400" baseline="0">
                <a:ea typeface="楷体_GB2312" pitchFamily="49" charset="-122"/>
              </a:rPr>
              <a:t>＝</a:t>
            </a:r>
            <a:r>
              <a:rPr lang="en-US" altLang="zh-CN" sz="2400" baseline="0">
                <a:ea typeface="楷体_GB2312" pitchFamily="49" charset="-122"/>
              </a:rPr>
              <a:t>5.1kΩ</a:t>
            </a:r>
            <a:r>
              <a:rPr lang="zh-CN" altLang="en-US" sz="2400" baseline="0">
                <a:ea typeface="楷体_GB2312" pitchFamily="49" charset="-122"/>
              </a:rPr>
              <a:t>，测量放大器带负载时的输出电压</a:t>
            </a:r>
            <a:r>
              <a:rPr lang="en-US" altLang="zh-CN" sz="2400" i="1" baseline="0">
                <a:ea typeface="楷体_GB2312" pitchFamily="49" charset="-122"/>
              </a:rPr>
              <a:t>U</a:t>
            </a:r>
            <a:r>
              <a:rPr lang="en-US" altLang="zh-CN" sz="2400" baseline="-25000">
                <a:ea typeface="楷体_GB2312" pitchFamily="49" charset="-122"/>
              </a:rPr>
              <a:t>OL</a:t>
            </a:r>
            <a:r>
              <a:rPr lang="zh-CN" altLang="en-US" sz="2400" baseline="0">
                <a:ea typeface="楷体_GB2312" pitchFamily="49" charset="-122"/>
              </a:rPr>
              <a:t>，算输出电阻</a:t>
            </a:r>
            <a:r>
              <a:rPr lang="en-US" altLang="zh-CN" sz="2400" i="1" baseline="0">
                <a:ea typeface="楷体_GB2312" pitchFamily="49" charset="-122"/>
              </a:rPr>
              <a:t>r</a:t>
            </a:r>
            <a:r>
              <a:rPr lang="en-US" altLang="zh-CN" sz="2400" baseline="0">
                <a:ea typeface="楷体_GB2312" pitchFamily="49" charset="-122"/>
              </a:rPr>
              <a:t>o</a:t>
            </a:r>
            <a:r>
              <a:rPr lang="zh-CN" altLang="en-US" sz="2400" baseline="0">
                <a:ea typeface="楷体_GB2312" pitchFamily="49" charset="-122"/>
              </a:rPr>
              <a:t>并记入</a:t>
            </a:r>
            <a:r>
              <a:rPr lang="zh-CN" altLang="en-US" sz="2400" baseline="0">
                <a:solidFill>
                  <a:schemeClr val="accent2"/>
                </a:solidFill>
                <a:ea typeface="楷体_GB2312" pitchFamily="49" charset="-122"/>
              </a:rPr>
              <a:t>表</a:t>
            </a:r>
            <a:r>
              <a:rPr lang="en-US" altLang="zh-CN" sz="2400" baseline="0">
                <a:solidFill>
                  <a:schemeClr val="accent2"/>
                </a:solidFill>
                <a:ea typeface="楷体_GB2312" pitchFamily="49" charset="-122"/>
              </a:rPr>
              <a:t>13-2</a:t>
            </a:r>
            <a:r>
              <a:rPr lang="zh-CN" altLang="en-US" sz="2400" baseline="0">
                <a:ea typeface="楷体_GB2312" pitchFamily="49" charset="-122"/>
              </a:rPr>
              <a:t>中。</a:t>
            </a:r>
            <a:endParaRPr lang="zh-CN" altLang="en-US" sz="2400" baseline="0">
              <a:ea typeface="楷体_GB2312" pitchFamily="49" charset="-122"/>
            </a:endParaRPr>
          </a:p>
        </p:txBody>
      </p:sp>
      <p:pic>
        <p:nvPicPr>
          <p:cNvPr id="2" name="晶体管-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757238"/>
            <a:ext cx="8856663" cy="396240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4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3.</a:t>
            </a:r>
            <a:r>
              <a:rPr lang="zh-CN" altLang="en-US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测量</a:t>
            </a: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输入</a:t>
            </a:r>
            <a:r>
              <a:rPr lang="en-US" altLang="zh-CN" sz="36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/</a:t>
            </a: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出</a:t>
            </a:r>
            <a:r>
              <a:rPr lang="zh-CN" altLang="en-US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电压，并计算电压放大倍数</a:t>
            </a:r>
            <a:endParaRPr lang="zh-CN" altLang="en-US" sz="3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algn="just" eaLnBrk="1" hangingPunct="1">
              <a:lnSpc>
                <a:spcPct val="110000"/>
              </a:lnSpc>
              <a:spcBef>
                <a:spcPct val="60000"/>
              </a:spcBef>
              <a:buFontTx/>
              <a:buNone/>
              <a:defRPr/>
            </a:pPr>
            <a:r>
              <a:rPr lang="zh-CN" altLang="en-US" sz="3600" dirty="0" smtClean="0"/>
              <a:t>       </a:t>
            </a:r>
            <a:r>
              <a:rPr lang="zh-CN" altLang="en-US" dirty="0" smtClean="0"/>
              <a:t>在放大电路输入端接入频率为</a:t>
            </a:r>
            <a:r>
              <a:rPr lang="en-US" altLang="zh-CN" dirty="0" smtClean="0"/>
              <a:t>1kHz</a:t>
            </a:r>
            <a:r>
              <a:rPr lang="zh-CN" altLang="en-US" dirty="0" smtClean="0"/>
              <a:t>正弦交流信号</a:t>
            </a:r>
            <a:r>
              <a:rPr lang="en-US" altLang="zh-CN" i="1" dirty="0" smtClean="0"/>
              <a:t>u</a:t>
            </a:r>
            <a:r>
              <a:rPr lang="en-US" altLang="zh-CN" baseline="-25000" dirty="0" smtClean="0"/>
              <a:t>S</a:t>
            </a:r>
            <a:r>
              <a:rPr lang="en-US" altLang="zh-CN" dirty="0" smtClean="0"/>
              <a:t> = 5mV </a:t>
            </a:r>
            <a:r>
              <a:rPr lang="zh-CN" altLang="en-US" dirty="0" smtClean="0"/>
              <a:t>，测量输入电压有效值</a:t>
            </a:r>
            <a:r>
              <a:rPr lang="en-US" altLang="zh-CN" i="1" dirty="0" err="1" smtClean="0"/>
              <a:t>u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，输出电压</a:t>
            </a:r>
            <a:r>
              <a:rPr lang="en-US" altLang="zh-CN" i="1" dirty="0" err="1" smtClean="0"/>
              <a:t>u</a:t>
            </a:r>
            <a:r>
              <a:rPr lang="en-US" altLang="zh-CN" dirty="0" err="1" smtClean="0"/>
              <a:t>o</a:t>
            </a:r>
            <a:r>
              <a:rPr lang="en-US" altLang="zh-CN" dirty="0" smtClean="0"/>
              <a:t> </a:t>
            </a:r>
            <a:r>
              <a:rPr lang="zh-CN" altLang="en-US" dirty="0" smtClean="0"/>
              <a:t>。</a:t>
            </a:r>
            <a:r>
              <a:rPr lang="zh-CN" altLang="en-US" u="sng" dirty="0" smtClean="0">
                <a:solidFill>
                  <a:srgbClr val="FF0000"/>
                </a:solidFill>
              </a:rPr>
              <a:t>同时用示波器观察</a:t>
            </a:r>
            <a:r>
              <a:rPr lang="en-US" altLang="zh-CN" i="1" u="sng" dirty="0" err="1" smtClean="0">
                <a:solidFill>
                  <a:srgbClr val="FF0000"/>
                </a:solidFill>
              </a:rPr>
              <a:t>u</a:t>
            </a:r>
            <a:r>
              <a:rPr lang="en-US" altLang="zh-CN" u="sng" dirty="0" err="1" smtClean="0">
                <a:solidFill>
                  <a:srgbClr val="FF0000"/>
                </a:solidFill>
              </a:rPr>
              <a:t>o</a:t>
            </a:r>
            <a:r>
              <a:rPr lang="zh-CN" altLang="en-US" u="sng" dirty="0" smtClean="0">
                <a:solidFill>
                  <a:srgbClr val="FF0000"/>
                </a:solidFill>
              </a:rPr>
              <a:t>的波形，在输出波形不失真情况</a:t>
            </a:r>
            <a:r>
              <a:rPr lang="zh-CN" altLang="en-US" dirty="0" smtClean="0"/>
              <a:t>下，按表</a:t>
            </a:r>
            <a:r>
              <a:rPr lang="en-US" altLang="zh-CN" dirty="0" smtClean="0"/>
              <a:t>13-3</a:t>
            </a:r>
            <a:r>
              <a:rPr lang="zh-CN" altLang="en-US" dirty="0" smtClean="0"/>
              <a:t>给定条件测量</a:t>
            </a:r>
            <a:r>
              <a:rPr lang="en-US" altLang="zh-CN" i="1" dirty="0" err="1" smtClean="0"/>
              <a:t>U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U</a:t>
            </a:r>
            <a:r>
              <a:rPr lang="en-US" altLang="zh-CN" baseline="-25000" dirty="0" smtClean="0"/>
              <a:t>O</a:t>
            </a:r>
            <a:r>
              <a:rPr lang="zh-CN" altLang="en-US" dirty="0" smtClean="0"/>
              <a:t>， 计算</a:t>
            </a:r>
            <a:r>
              <a:rPr lang="en-US" altLang="zh-CN" i="1" dirty="0" smtClean="0"/>
              <a:t>Au=</a:t>
            </a:r>
            <a:r>
              <a:rPr lang="en-US" altLang="zh-CN" i="1" dirty="0" err="1" smtClean="0"/>
              <a:t>Uo</a:t>
            </a:r>
            <a:r>
              <a:rPr lang="en-US" altLang="zh-CN" i="1" dirty="0" smtClean="0"/>
              <a:t> /</a:t>
            </a:r>
            <a:r>
              <a:rPr lang="en-US" altLang="zh-CN" i="1" dirty="0" err="1" smtClean="0"/>
              <a:t>Ui</a:t>
            </a:r>
            <a:r>
              <a:rPr lang="zh-CN" altLang="en-US" dirty="0" smtClean="0"/>
              <a:t>并记入表</a:t>
            </a:r>
            <a:r>
              <a:rPr lang="en-US" altLang="zh-CN" dirty="0" smtClean="0"/>
              <a:t>13-3</a:t>
            </a:r>
            <a:r>
              <a:rPr lang="zh-CN" altLang="en-US" dirty="0" smtClean="0"/>
              <a:t>中。</a:t>
            </a:r>
            <a:endParaRPr lang="zh-CN" altLang="en-US" dirty="0" smtClean="0"/>
          </a:p>
        </p:txBody>
      </p:sp>
      <p:grpSp>
        <p:nvGrpSpPr>
          <p:cNvPr id="23555" name="组合 2"/>
          <p:cNvGrpSpPr/>
          <p:nvPr/>
        </p:nvGrpSpPr>
        <p:grpSpPr bwMode="auto">
          <a:xfrm>
            <a:off x="539909" y="4572635"/>
            <a:ext cx="7992745" cy="1930400"/>
            <a:chOff x="395447" y="4437063"/>
            <a:chExt cx="7992744" cy="1930400"/>
          </a:xfrm>
        </p:grpSpPr>
        <p:graphicFrame>
          <p:nvGraphicFramePr>
            <p:cNvPr id="23557" name="Object 5"/>
            <p:cNvGraphicFramePr>
              <a:graphicFrameLocks noChangeAspect="1"/>
            </p:cNvGraphicFramePr>
            <p:nvPr/>
          </p:nvGraphicFramePr>
          <p:xfrm>
            <a:off x="395447" y="4437063"/>
            <a:ext cx="7992744" cy="1930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9" name="BMP 图像" r:id="rId1" imgW="5438775" imgH="1314450" progId="Paint.Picture">
                    <p:embed/>
                  </p:oleObj>
                </mc:Choice>
                <mc:Fallback>
                  <p:oleObj name="BMP 图像" r:id="rId1" imgW="5438775" imgH="1314450" progId="Paint.Picture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447" y="4437063"/>
                          <a:ext cx="7992744" cy="1930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571501" y="5000626"/>
              <a:ext cx="1714500" cy="708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defRPr/>
              </a:pPr>
              <a:r>
                <a:rPr lang="en-US" altLang="zh-CN" sz="1600" dirty="0"/>
                <a:t>R</a:t>
              </a:r>
              <a:r>
                <a:rPr lang="en-US" altLang="zh-CN" sz="1600" baseline="-25000" dirty="0"/>
                <a:t>L</a:t>
              </a:r>
              <a:r>
                <a:rPr lang="en-US" altLang="zh-CN" sz="1600" dirty="0"/>
                <a:t>=5.1K</a:t>
              </a:r>
              <a:endParaRPr lang="en-US" altLang="zh-CN" sz="1600" dirty="0"/>
            </a:p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2938" y="5857876"/>
              <a:ext cx="1714500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defRPr/>
              </a:pPr>
              <a:r>
                <a:rPr lang="en-US" altLang="zh-CN" sz="1600" dirty="0"/>
                <a:t>R</a:t>
              </a:r>
              <a:r>
                <a:rPr lang="en-US" altLang="zh-CN" sz="1600" baseline="-25000" dirty="0"/>
                <a:t>L</a:t>
              </a:r>
              <a:r>
                <a:rPr lang="en-US" altLang="zh-CN" sz="1600" dirty="0"/>
                <a:t>=10K</a:t>
              </a:r>
              <a:endParaRPr lang="zh-CN" altLang="en-US" sz="1600" dirty="0"/>
            </a:p>
          </p:txBody>
        </p:sp>
      </p:grpSp>
      <p:sp>
        <p:nvSpPr>
          <p:cNvPr id="23556" name="文本框 1"/>
          <p:cNvSpPr txBox="1">
            <a:spLocks noChangeArrowheads="1"/>
          </p:cNvSpPr>
          <p:nvPr/>
        </p:nvSpPr>
        <p:spPr bwMode="auto">
          <a:xfrm>
            <a:off x="3887788" y="4283075"/>
            <a:ext cx="10080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aseline="0"/>
              <a:t>表 </a:t>
            </a:r>
            <a:r>
              <a:rPr lang="en-US" altLang="zh-CN" sz="2000" baseline="0"/>
              <a:t>13-3</a:t>
            </a:r>
            <a:endParaRPr lang="zh-CN" altLang="en-US" sz="2000" baseline="0"/>
          </a:p>
        </p:txBody>
      </p:sp>
      <p:pic>
        <p:nvPicPr>
          <p:cNvPr id="2" name="晶体管0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6"/>
          <p:cNvSpPr>
            <a:spLocks noChangeArrowheads="1"/>
          </p:cNvSpPr>
          <p:nvPr/>
        </p:nvSpPr>
        <p:spPr bwMode="auto">
          <a:xfrm>
            <a:off x="714375" y="2357438"/>
            <a:ext cx="7143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4579" name="矩形 10"/>
          <p:cNvSpPr>
            <a:spLocks noChangeArrowheads="1"/>
          </p:cNvSpPr>
          <p:nvPr/>
        </p:nvSpPr>
        <p:spPr bwMode="auto">
          <a:xfrm>
            <a:off x="4643438" y="4600575"/>
            <a:ext cx="2557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i="1">
                <a:cs typeface="Times New Roman" panose="02020603050405020304" pitchFamily="18" charset="0"/>
              </a:rPr>
              <a:t>r</a:t>
            </a:r>
            <a:r>
              <a:rPr kumimoji="0" lang="en-US" altLang="zh-CN" sz="2000" baseline="-30000">
                <a:cs typeface="Times New Roman" panose="02020603050405020304" pitchFamily="18" charset="0"/>
              </a:rPr>
              <a:t>o</a:t>
            </a:r>
            <a:r>
              <a:rPr kumimoji="0" lang="zh-CN" altLang="en-US" sz="2000">
                <a:cs typeface="Times New Roman" panose="02020603050405020304" pitchFamily="18" charset="0"/>
              </a:rPr>
              <a:t>＝</a:t>
            </a:r>
            <a:r>
              <a:rPr kumimoji="0" lang="en-US" altLang="zh-CN" sz="2000">
                <a:cs typeface="Times New Roman" panose="02020603050405020304" pitchFamily="18" charset="0"/>
              </a:rPr>
              <a:t>(U</a:t>
            </a:r>
            <a:r>
              <a:rPr kumimoji="0" lang="en-US" altLang="zh-CN" sz="2000" baseline="-30000">
                <a:cs typeface="Times New Roman" panose="02020603050405020304" pitchFamily="18" charset="0"/>
              </a:rPr>
              <a:t>OC</a:t>
            </a:r>
            <a:r>
              <a:rPr kumimoji="0" lang="en-US" altLang="zh-CN" sz="2000">
                <a:cs typeface="Times New Roman" panose="02020603050405020304" pitchFamily="18" charset="0"/>
              </a:rPr>
              <a:t>/ U</a:t>
            </a:r>
            <a:r>
              <a:rPr kumimoji="0" lang="en-US" altLang="zh-CN" sz="2000" baseline="-30000">
                <a:cs typeface="Times New Roman" panose="02020603050405020304" pitchFamily="18" charset="0"/>
              </a:rPr>
              <a:t>OL</a:t>
            </a:r>
            <a:r>
              <a:rPr kumimoji="0" lang="zh-CN" altLang="en-US" sz="2000">
                <a:cs typeface="Times New Roman" panose="02020603050405020304" pitchFamily="18" charset="0"/>
              </a:rPr>
              <a:t>－</a:t>
            </a:r>
            <a:r>
              <a:rPr kumimoji="0" lang="en-US" altLang="zh-CN" sz="2000">
                <a:cs typeface="Times New Roman" panose="02020603050405020304" pitchFamily="18" charset="0"/>
              </a:rPr>
              <a:t>1) R</a:t>
            </a:r>
            <a:r>
              <a:rPr kumimoji="0" lang="en-US" altLang="zh-CN" sz="2000" baseline="-30000">
                <a:cs typeface="Times New Roman" panose="02020603050405020304" pitchFamily="18" charset="0"/>
              </a:rPr>
              <a:t>L</a:t>
            </a:r>
            <a:endParaRPr kumimoji="0" lang="en-US" altLang="zh-CN" sz="2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580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133600"/>
            <a:ext cx="6475413" cy="373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内容占位符 4"/>
          <p:cNvSpPr>
            <a:spLocks noGrp="1"/>
          </p:cNvSpPr>
          <p:nvPr>
            <p:ph idx="1"/>
          </p:nvPr>
        </p:nvSpPr>
        <p:spPr>
          <a:xfrm>
            <a:off x="107950" y="1998663"/>
            <a:ext cx="2447925" cy="4133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sz="2400" smtClean="0"/>
              <a:t>测量</a:t>
            </a:r>
            <a:r>
              <a:rPr lang="en-US" altLang="zh-CN" sz="2400" smtClean="0"/>
              <a:t>ui</a:t>
            </a:r>
            <a:r>
              <a:rPr lang="zh-CN" altLang="en-US" sz="2400" smtClean="0"/>
              <a:t>、</a:t>
            </a:r>
            <a:r>
              <a:rPr lang="en-US" altLang="zh-CN" sz="2400" smtClean="0"/>
              <a:t>uo</a:t>
            </a:r>
            <a:r>
              <a:rPr lang="zh-CN" altLang="en-US" sz="2400" smtClean="0"/>
              <a:t>；</a:t>
            </a:r>
            <a:endParaRPr lang="en-US" altLang="zh-CN" sz="240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smtClean="0"/>
              <a:t>改变负载，并计算</a:t>
            </a:r>
            <a:r>
              <a:rPr lang="en-US" altLang="zh-CN" sz="2400" smtClean="0"/>
              <a:t>Au</a:t>
            </a:r>
            <a:r>
              <a:rPr lang="zh-CN" altLang="en-US" sz="2400" smtClean="0"/>
              <a:t>；</a:t>
            </a:r>
            <a:endParaRPr lang="en-US" altLang="zh-CN" sz="240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smtClean="0"/>
              <a:t>用示波器观察输入、输出波形（示波器右边仪器栏中选择</a:t>
            </a:r>
            <a:r>
              <a:rPr lang="en-US" altLang="zh-CN" sz="2400" smtClean="0"/>
              <a:t>Oscilliscope</a:t>
            </a:r>
            <a:r>
              <a:rPr lang="zh-CN" altLang="en-US" sz="2400" smtClean="0"/>
              <a:t>）：通道</a:t>
            </a:r>
            <a:r>
              <a:rPr lang="en-US" altLang="zh-CN" sz="2400" smtClean="0"/>
              <a:t>A</a:t>
            </a:r>
            <a:r>
              <a:rPr lang="zh-CN" altLang="en-US" sz="2400" smtClean="0"/>
              <a:t>接输入</a:t>
            </a:r>
            <a:r>
              <a:rPr lang="en-US" altLang="zh-CN" sz="2400" smtClean="0"/>
              <a:t>ui</a:t>
            </a:r>
            <a:r>
              <a:rPr lang="zh-CN" altLang="en-US" sz="2400" smtClean="0"/>
              <a:t>；通道</a:t>
            </a:r>
            <a:r>
              <a:rPr lang="en-US" altLang="zh-CN" sz="2400" smtClean="0"/>
              <a:t>B</a:t>
            </a:r>
            <a:r>
              <a:rPr lang="zh-CN" altLang="en-US" sz="2400" smtClean="0"/>
              <a:t>接输出</a:t>
            </a:r>
            <a:r>
              <a:rPr lang="en-US" altLang="zh-CN" sz="2400" smtClean="0"/>
              <a:t>uo</a:t>
            </a:r>
            <a:r>
              <a:rPr lang="zh-CN" altLang="en-US" sz="2400" smtClean="0"/>
              <a:t>；</a:t>
            </a:r>
            <a:endParaRPr lang="zh-CN" altLang="en-US" sz="2400" smtClean="0"/>
          </a:p>
        </p:txBody>
      </p:sp>
      <p:sp>
        <p:nvSpPr>
          <p:cNvPr id="24582" name="标题 3"/>
          <p:cNvSpPr>
            <a:spLocks noGrp="1"/>
          </p:cNvSpPr>
          <p:nvPr>
            <p:ph type="title"/>
          </p:nvPr>
        </p:nvSpPr>
        <p:spPr>
          <a:xfrm>
            <a:off x="107950" y="692150"/>
            <a:ext cx="9036050" cy="923925"/>
          </a:xfrm>
        </p:spPr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</a:rPr>
              <a:t>3</a:t>
            </a:r>
            <a:r>
              <a:rPr lang="en-US" altLang="zh-CN" sz="3600" smtClean="0">
                <a:solidFill>
                  <a:srgbClr val="FF0000"/>
                </a:solidFill>
              </a:rPr>
              <a:t>.</a:t>
            </a:r>
            <a:r>
              <a:rPr lang="zh-CN" altLang="en-US" sz="3600" smtClean="0">
                <a:solidFill>
                  <a:srgbClr val="FF0000"/>
                </a:solidFill>
              </a:rPr>
              <a:t>测量输入，出电压，并计算电压放大倍数</a:t>
            </a:r>
            <a:endParaRPr lang="zh-CN" altLang="en-US" sz="3600" smtClean="0"/>
          </a:p>
        </p:txBody>
      </p:sp>
      <p:pic>
        <p:nvPicPr>
          <p:cNvPr id="2" name="晶体管-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1288" y="806450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solidFill>
                  <a:srgbClr val="FF0000"/>
                </a:solidFill>
              </a:rPr>
              <a:t>4. </a:t>
            </a:r>
            <a:r>
              <a:rPr lang="zh-CN" altLang="en-US" sz="3200" smtClean="0">
                <a:solidFill>
                  <a:srgbClr val="FF0000"/>
                </a:solidFill>
              </a:rPr>
              <a:t>静态工作点</a:t>
            </a:r>
            <a:r>
              <a:rPr lang="en-US" altLang="zh-CN" sz="3200" smtClean="0">
                <a:solidFill>
                  <a:srgbClr val="FF0000"/>
                </a:solidFill>
              </a:rPr>
              <a:t>Q</a:t>
            </a:r>
            <a:r>
              <a:rPr lang="zh-CN" altLang="en-US" sz="3200" smtClean="0">
                <a:solidFill>
                  <a:srgbClr val="FF0000"/>
                </a:solidFill>
              </a:rPr>
              <a:t>变化对输出波形的的影响</a:t>
            </a:r>
            <a:endParaRPr lang="zh-CN" altLang="en-US" sz="3200" smtClean="0">
              <a:solidFill>
                <a:srgbClr val="FF0000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175" y="1220788"/>
            <a:ext cx="8964613" cy="6985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en-US" altLang="zh-CN" sz="1000" dirty="0" smtClean="0"/>
          </a:p>
          <a:p>
            <a:pPr marL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CN" sz="2400" dirty="0" smtClean="0"/>
              <a:t>         </a:t>
            </a:r>
            <a:r>
              <a:rPr lang="zh-CN" altLang="en-US" sz="2400" dirty="0" smtClean="0"/>
              <a:t>在</a:t>
            </a:r>
            <a:r>
              <a:rPr lang="en-US" altLang="zh-CN" i="1" dirty="0" smtClean="0">
                <a:solidFill>
                  <a:srgbClr val="FF0000"/>
                </a:solidFill>
              </a:rPr>
              <a:t>u</a:t>
            </a:r>
            <a:r>
              <a:rPr lang="en-US" altLang="zh-CN" sz="2400" dirty="0" smtClean="0">
                <a:solidFill>
                  <a:srgbClr val="FF0000"/>
                </a:solidFill>
              </a:rPr>
              <a:t>s=5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0mV</a:t>
            </a:r>
            <a:r>
              <a:rPr lang="en-US" altLang="zh-CN" sz="2000" u="sng" dirty="0" smtClean="0">
                <a:solidFill>
                  <a:srgbClr val="FF0000"/>
                </a:solidFill>
              </a:rPr>
              <a:t>p-p</a:t>
            </a:r>
            <a:r>
              <a:rPr lang="zh-CN" altLang="en-US" sz="2400" dirty="0" smtClean="0">
                <a:solidFill>
                  <a:srgbClr val="FF0000"/>
                </a:solidFill>
              </a:rPr>
              <a:t>时</a:t>
            </a:r>
            <a:r>
              <a:rPr lang="zh-CN" altLang="en-US" sz="2400" dirty="0" smtClean="0"/>
              <a:t>，用示波器观察输出波形，并记入表</a:t>
            </a:r>
            <a:r>
              <a:rPr lang="en-US" altLang="zh-CN" sz="2400" dirty="0" smtClean="0"/>
              <a:t>13-4</a:t>
            </a:r>
            <a:r>
              <a:rPr lang="zh-CN" altLang="en-US" sz="2400" dirty="0" smtClean="0"/>
              <a:t>中。</a:t>
            </a:r>
            <a:endParaRPr lang="zh-CN" altLang="en-US" sz="2400" dirty="0" smtClean="0"/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1422242" y="2133600"/>
          <a:ext cx="6120130" cy="453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5" name="BMP 图像" r:id="rId1" imgW="5486400" imgH="4343400" progId="Paint.Picture">
                  <p:embed/>
                </p:oleObj>
              </mc:Choice>
              <mc:Fallback>
                <p:oleObj name="BMP 图像" r:id="rId1" imgW="5486400" imgH="434340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242" y="2133600"/>
                        <a:ext cx="6120130" cy="453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文本框 1"/>
          <p:cNvSpPr txBox="1">
            <a:spLocks noChangeArrowheads="1"/>
          </p:cNvSpPr>
          <p:nvPr/>
        </p:nvSpPr>
        <p:spPr bwMode="auto">
          <a:xfrm>
            <a:off x="4027488" y="1778000"/>
            <a:ext cx="8667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表</a:t>
            </a:r>
            <a:r>
              <a:rPr lang="en-US" altLang="zh-CN"/>
              <a:t>13-4</a:t>
            </a:r>
            <a:endParaRPr lang="zh-CN" altLang="en-US"/>
          </a:p>
        </p:txBody>
      </p:sp>
      <p:pic>
        <p:nvPicPr>
          <p:cNvPr id="2" name="晶体管-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44525" y="908050"/>
            <a:ext cx="7772400" cy="855663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华文隶书" panose="02010800040101010101" pitchFamily="2" charset="-122"/>
              </a:rPr>
              <a:t>故障检查</a:t>
            </a:r>
            <a:endParaRPr lang="zh-CN" altLang="en-US" smtClean="0">
              <a:ea typeface="华文隶书" panose="02010800040101010101" pitchFamily="2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844675"/>
            <a:ext cx="7772400" cy="4251325"/>
          </a:xfrm>
        </p:spPr>
        <p:txBody>
          <a:bodyPr/>
          <a:lstStyle/>
          <a:p>
            <a:pPr eaLnBrk="1" hangingPunct="1"/>
            <a:r>
              <a:rPr lang="en-US" altLang="zh-CN" smtClean="0"/>
              <a:t>1.</a:t>
            </a:r>
            <a:r>
              <a:rPr lang="zh-CN" altLang="en-US" smtClean="0"/>
              <a:t>调整放大电路静态工作点时</a:t>
            </a:r>
            <a:r>
              <a:rPr lang="en-US" altLang="zh-CN" smtClean="0"/>
              <a:t>,</a:t>
            </a:r>
            <a:r>
              <a:rPr lang="zh-CN" altLang="en-US" smtClean="0"/>
              <a:t>如</a:t>
            </a:r>
            <a:r>
              <a:rPr lang="en-US" altLang="zh-CN" smtClean="0"/>
              <a:t>V</a:t>
            </a:r>
            <a:r>
              <a:rPr lang="en-US" altLang="zh-CN" sz="2000" smtClean="0"/>
              <a:t>C</a:t>
            </a:r>
            <a:r>
              <a:rPr lang="zh-CN" altLang="en-US" smtClean="0"/>
              <a:t>不能调节</a:t>
            </a:r>
            <a:r>
              <a:rPr lang="en-US" altLang="zh-CN" smtClean="0"/>
              <a:t>,</a:t>
            </a:r>
            <a:r>
              <a:rPr lang="zh-CN" altLang="en-US" smtClean="0"/>
              <a:t>可能原因：</a:t>
            </a:r>
            <a:endParaRPr lang="zh-CN" altLang="en-US" smtClean="0"/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 </a:t>
            </a:r>
            <a:r>
              <a:rPr lang="en-US" altLang="zh-CN" smtClean="0"/>
              <a:t>V</a:t>
            </a:r>
            <a:r>
              <a:rPr lang="en-US" altLang="zh-CN" sz="2000" smtClean="0"/>
              <a:t>C</a:t>
            </a:r>
            <a:r>
              <a:rPr lang="en-US" altLang="zh-CN" smtClean="0"/>
              <a:t>=12V</a:t>
            </a:r>
            <a:r>
              <a:rPr lang="zh-CN" altLang="en-US" smtClean="0"/>
              <a:t>：</a:t>
            </a:r>
            <a:r>
              <a:rPr lang="en-US" altLang="zh-CN" smtClean="0"/>
              <a:t>V</a:t>
            </a:r>
            <a:r>
              <a:rPr lang="en-US" altLang="zh-CN" sz="2400" smtClean="0"/>
              <a:t>b</a:t>
            </a:r>
            <a:r>
              <a:rPr lang="en-US" altLang="zh-CN" smtClean="0"/>
              <a:t>=0V</a:t>
            </a:r>
            <a:r>
              <a:rPr lang="zh-CN" altLang="en-US" smtClean="0"/>
              <a:t>，基极偏置开路；</a:t>
            </a:r>
            <a:endParaRPr lang="zh-CN" altLang="en-US" smtClean="0"/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 </a:t>
            </a:r>
            <a:r>
              <a:rPr lang="en-US" altLang="zh-CN" smtClean="0"/>
              <a:t>V</a:t>
            </a:r>
            <a:r>
              <a:rPr lang="en-US" altLang="zh-CN" sz="2000" smtClean="0"/>
              <a:t>C</a:t>
            </a:r>
            <a:r>
              <a:rPr lang="en-US" altLang="zh-CN" smtClean="0"/>
              <a:t>=0V</a:t>
            </a:r>
            <a:r>
              <a:rPr lang="zh-CN" altLang="en-US" smtClean="0"/>
              <a:t>：未接直流电源</a:t>
            </a:r>
            <a:r>
              <a:rPr lang="en-US" altLang="zh-CN" smtClean="0"/>
              <a:t>VCC</a:t>
            </a:r>
            <a:r>
              <a:rPr lang="zh-CN" altLang="en-US" smtClean="0"/>
              <a:t>；</a:t>
            </a:r>
            <a:r>
              <a:rPr lang="en-US" altLang="zh-CN" smtClean="0"/>
              <a:t>R</a:t>
            </a:r>
            <a:r>
              <a:rPr lang="en-US" altLang="zh-CN" sz="2000" smtClean="0"/>
              <a:t>C</a:t>
            </a:r>
            <a:r>
              <a:rPr lang="zh-CN" altLang="en-US" smtClean="0"/>
              <a:t>开路。</a:t>
            </a:r>
            <a:endParaRPr lang="zh-CN" altLang="en-US" smtClean="0"/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3</a:t>
            </a:r>
            <a:r>
              <a:rPr lang="zh-CN" altLang="en-US" smtClean="0"/>
              <a:t>）</a:t>
            </a:r>
            <a:r>
              <a:rPr lang="en-US" altLang="zh-CN" smtClean="0"/>
              <a:t>V</a:t>
            </a:r>
            <a:r>
              <a:rPr lang="en-US" altLang="zh-CN" sz="2000" smtClean="0"/>
              <a:t>C</a:t>
            </a:r>
            <a:r>
              <a:rPr lang="zh-CN" altLang="en-US" smtClean="0"/>
              <a:t>调节范围很小：三极管</a:t>
            </a:r>
            <a:r>
              <a:rPr lang="en-US" altLang="zh-CN" smtClean="0"/>
              <a:t>C</a:t>
            </a:r>
            <a:r>
              <a:rPr lang="zh-CN" altLang="en-US" smtClean="0"/>
              <a:t>、</a:t>
            </a:r>
            <a:r>
              <a:rPr lang="en-US" altLang="zh-CN" smtClean="0"/>
              <a:t>E</a:t>
            </a:r>
            <a:r>
              <a:rPr lang="zh-CN" altLang="en-US" smtClean="0"/>
              <a:t>脚接反。</a:t>
            </a:r>
            <a:endParaRPr lang="zh-CN" altLang="en-US" smtClean="0"/>
          </a:p>
          <a:p>
            <a:pPr eaLnBrk="1" hangingPunct="1">
              <a:buFontTx/>
              <a:buNone/>
            </a:pPr>
            <a:endParaRPr lang="zh-CN" altLang="en-US" smtClean="0"/>
          </a:p>
          <a:p>
            <a:pPr eaLnBrk="1" hangingPunct="1">
              <a:buFontTx/>
              <a:buNone/>
            </a:pPr>
            <a:endParaRPr lang="en-US" altLang="zh-CN" sz="2000" smtClean="0"/>
          </a:p>
        </p:txBody>
      </p:sp>
      <p:pic>
        <p:nvPicPr>
          <p:cNvPr id="2" name="晶体管-01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628775"/>
            <a:ext cx="7772400" cy="3384550"/>
          </a:xfrm>
        </p:spPr>
        <p:txBody>
          <a:bodyPr/>
          <a:lstStyle/>
          <a:p>
            <a:pPr eaLnBrk="1" hangingPunct="1"/>
            <a:r>
              <a:rPr lang="en-US" altLang="zh-CN" smtClean="0"/>
              <a:t>2.</a:t>
            </a:r>
            <a:r>
              <a:rPr lang="zh-CN" altLang="en-US" smtClean="0"/>
              <a:t>接入正弦波后，输出端无放大信号输出，或放大倍数很小，可能原因：</a:t>
            </a:r>
            <a:endParaRPr lang="zh-CN" altLang="en-US" smtClean="0"/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）耦合电容太小或失效；</a:t>
            </a:r>
            <a:endParaRPr lang="zh-CN" altLang="en-US" smtClean="0"/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）未接旁路电容</a:t>
            </a:r>
            <a:r>
              <a:rPr lang="en-US" altLang="zh-CN" i="1" smtClean="0"/>
              <a:t>C</a:t>
            </a:r>
            <a:r>
              <a:rPr lang="en-US" altLang="zh-CN" smtClean="0"/>
              <a:t>e</a:t>
            </a:r>
            <a:r>
              <a:rPr lang="zh-CN" altLang="en-US" smtClean="0"/>
              <a:t>。</a:t>
            </a:r>
            <a:endParaRPr lang="zh-CN" altLang="en-US" smtClean="0"/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3</a:t>
            </a:r>
            <a:r>
              <a:rPr lang="zh-CN" altLang="en-US" smtClean="0"/>
              <a:t>）放大电路及仪器未共地连接；</a:t>
            </a:r>
            <a:endParaRPr lang="zh-CN" altLang="en-US" smtClean="0"/>
          </a:p>
          <a:p>
            <a:pPr eaLnBrk="1" hangingPunct="1">
              <a:buFontTx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4</a:t>
            </a:r>
            <a:r>
              <a:rPr lang="zh-CN" altLang="en-US" smtClean="0"/>
              <a:t>）示波器未正确连线。</a:t>
            </a:r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828675"/>
            <a:ext cx="5165725" cy="601663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华文隶书" panose="02010800040101010101" pitchFamily="2" charset="-122"/>
              </a:rPr>
              <a:t>实际接线图对比</a:t>
            </a:r>
            <a:endParaRPr lang="zh-CN" altLang="en-US" smtClean="0">
              <a:ea typeface="华文隶书" panose="02010800040101010101" pitchFamily="2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8676" name="AutoShape 4"/>
          <p:cNvSpPr>
            <a:spLocks noChangeAspect="1" noChangeArrowheads="1"/>
          </p:cNvSpPr>
          <p:nvPr/>
        </p:nvSpPr>
        <p:spPr bwMode="auto">
          <a:xfrm>
            <a:off x="250825" y="1484313"/>
            <a:ext cx="864235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8291513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6022975" y="2960688"/>
            <a:ext cx="403225" cy="376237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5797550" y="2852738"/>
            <a:ext cx="5032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140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6300788" y="3213100"/>
            <a:ext cx="504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</a:rPr>
              <a:t>e</a:t>
            </a:r>
            <a:endParaRPr lang="en-US" altLang="zh-CN" sz="140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6372225" y="2852738"/>
            <a:ext cx="28733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endParaRPr lang="en-US" altLang="zh-CN" sz="140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>
            <a:off x="6088063" y="3151188"/>
            <a:ext cx="71437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V="1">
            <a:off x="6226175" y="3087688"/>
            <a:ext cx="68263" cy="635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6226175" y="3213100"/>
            <a:ext cx="68263" cy="6191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5284788" y="2963863"/>
            <a:ext cx="134937" cy="2508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 flipV="1">
            <a:off x="5353050" y="2840038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 flipH="1">
            <a:off x="5353050" y="3216275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5284788" y="3773488"/>
            <a:ext cx="134937" cy="2508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 flipV="1">
            <a:off x="5353050" y="3649663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H="1">
            <a:off x="5353050" y="4025900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6226175" y="3713163"/>
            <a:ext cx="133350" cy="2508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 flipV="1">
            <a:off x="6294438" y="3589338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H="1">
            <a:off x="6294438" y="3965575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6242050" y="2085975"/>
            <a:ext cx="134938" cy="2508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95" name="Line 23"/>
          <p:cNvSpPr>
            <a:spLocks noChangeShapeType="1"/>
          </p:cNvSpPr>
          <p:nvPr/>
        </p:nvSpPr>
        <p:spPr bwMode="auto">
          <a:xfrm flipV="1">
            <a:off x="6310313" y="1962150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6" name="Line 24"/>
          <p:cNvSpPr>
            <a:spLocks noChangeShapeType="1"/>
          </p:cNvSpPr>
          <p:nvPr/>
        </p:nvSpPr>
        <p:spPr bwMode="auto">
          <a:xfrm flipH="1">
            <a:off x="6310313" y="2338388"/>
            <a:ext cx="0" cy="123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7459663" y="3775075"/>
            <a:ext cx="133350" cy="2508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 flipH="1" flipV="1">
            <a:off x="7526338" y="3525838"/>
            <a:ext cx="1587" cy="2492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 flipH="1">
            <a:off x="7526338" y="4027488"/>
            <a:ext cx="1587" cy="3111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700" name="Group 28"/>
          <p:cNvGrpSpPr/>
          <p:nvPr/>
        </p:nvGrpSpPr>
        <p:grpSpPr bwMode="auto">
          <a:xfrm>
            <a:off x="6796088" y="2862263"/>
            <a:ext cx="92075" cy="185737"/>
            <a:chOff x="4281" y="1803"/>
            <a:chExt cx="58" cy="117"/>
          </a:xfrm>
        </p:grpSpPr>
        <p:sp>
          <p:nvSpPr>
            <p:cNvPr id="28732" name="Line 29"/>
            <p:cNvSpPr>
              <a:spLocks noChangeShapeType="1"/>
            </p:cNvSpPr>
            <p:nvPr/>
          </p:nvSpPr>
          <p:spPr bwMode="auto">
            <a:xfrm>
              <a:off x="4281" y="1803"/>
              <a:ext cx="0" cy="117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3" name="Line 30"/>
            <p:cNvSpPr>
              <a:spLocks noChangeShapeType="1"/>
            </p:cNvSpPr>
            <p:nvPr/>
          </p:nvSpPr>
          <p:spPr bwMode="auto">
            <a:xfrm>
              <a:off x="4339" y="1803"/>
              <a:ext cx="0" cy="117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01" name="Line 31"/>
          <p:cNvSpPr>
            <a:spLocks noChangeShapeType="1"/>
          </p:cNvSpPr>
          <p:nvPr/>
        </p:nvSpPr>
        <p:spPr bwMode="auto">
          <a:xfrm flipH="1" flipV="1">
            <a:off x="6294438" y="2862263"/>
            <a:ext cx="501650" cy="7778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02" name="Line 32"/>
          <p:cNvSpPr>
            <a:spLocks noChangeShapeType="1"/>
          </p:cNvSpPr>
          <p:nvPr/>
        </p:nvSpPr>
        <p:spPr bwMode="auto">
          <a:xfrm flipH="1" flipV="1">
            <a:off x="6880225" y="2940050"/>
            <a:ext cx="417513" cy="3127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03" name="Freeform 33"/>
          <p:cNvSpPr/>
          <p:nvPr/>
        </p:nvSpPr>
        <p:spPr bwMode="auto">
          <a:xfrm>
            <a:off x="5284788" y="4310063"/>
            <a:ext cx="1009650" cy="279400"/>
          </a:xfrm>
          <a:custGeom>
            <a:avLst/>
            <a:gdLst>
              <a:gd name="T0" fmla="*/ 0 w 681"/>
              <a:gd name="T1" fmla="*/ 2147483646 h 203"/>
              <a:gd name="T2" fmla="*/ 2147483646 w 681"/>
              <a:gd name="T3" fmla="*/ 2147483646 h 203"/>
              <a:gd name="T4" fmla="*/ 2147483646 w 681"/>
              <a:gd name="T5" fmla="*/ 0 h 203"/>
              <a:gd name="T6" fmla="*/ 0 60000 65536"/>
              <a:gd name="T7" fmla="*/ 0 60000 65536"/>
              <a:gd name="T8" fmla="*/ 0 60000 65536"/>
              <a:gd name="T9" fmla="*/ 0 w 681"/>
              <a:gd name="T10" fmla="*/ 0 h 203"/>
              <a:gd name="T11" fmla="*/ 681 w 681"/>
              <a:gd name="T12" fmla="*/ 203 h 2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1" h="203">
                <a:moveTo>
                  <a:pt x="0" y="28"/>
                </a:moveTo>
                <a:cubicBezTo>
                  <a:pt x="99" y="115"/>
                  <a:pt x="199" y="203"/>
                  <a:pt x="312" y="198"/>
                </a:cubicBezTo>
                <a:cubicBezTo>
                  <a:pt x="425" y="193"/>
                  <a:pt x="620" y="33"/>
                  <a:pt x="681" y="0"/>
                </a:cubicBezTo>
              </a:path>
            </a:pathLst>
          </a:custGeom>
          <a:noFill/>
          <a:ln w="34925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04" name="Freeform 34"/>
          <p:cNvSpPr/>
          <p:nvPr/>
        </p:nvSpPr>
        <p:spPr bwMode="auto">
          <a:xfrm>
            <a:off x="6294438" y="4310063"/>
            <a:ext cx="962025" cy="234950"/>
          </a:xfrm>
          <a:custGeom>
            <a:avLst/>
            <a:gdLst>
              <a:gd name="T0" fmla="*/ 0 w 652"/>
              <a:gd name="T1" fmla="*/ 0 h 170"/>
              <a:gd name="T2" fmla="*/ 2147483646 w 652"/>
              <a:gd name="T3" fmla="*/ 2147483646 h 170"/>
              <a:gd name="T4" fmla="*/ 2147483646 w 652"/>
              <a:gd name="T5" fmla="*/ 0 h 170"/>
              <a:gd name="T6" fmla="*/ 0 60000 65536"/>
              <a:gd name="T7" fmla="*/ 0 60000 65536"/>
              <a:gd name="T8" fmla="*/ 0 60000 65536"/>
              <a:gd name="T9" fmla="*/ 0 w 652"/>
              <a:gd name="T10" fmla="*/ 0 h 170"/>
              <a:gd name="T11" fmla="*/ 652 w 652"/>
              <a:gd name="T12" fmla="*/ 170 h 1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2" h="170">
                <a:moveTo>
                  <a:pt x="0" y="0"/>
                </a:moveTo>
                <a:cubicBezTo>
                  <a:pt x="87" y="85"/>
                  <a:pt x="174" y="170"/>
                  <a:pt x="283" y="170"/>
                </a:cubicBezTo>
                <a:cubicBezTo>
                  <a:pt x="392" y="170"/>
                  <a:pt x="591" y="28"/>
                  <a:pt x="652" y="0"/>
                </a:cubicBezTo>
              </a:path>
            </a:pathLst>
          </a:custGeom>
          <a:noFill/>
          <a:ln w="34925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705" name="Group 35"/>
          <p:cNvGrpSpPr/>
          <p:nvPr/>
        </p:nvGrpSpPr>
        <p:grpSpPr bwMode="auto">
          <a:xfrm>
            <a:off x="3651250" y="3409950"/>
            <a:ext cx="534988" cy="123825"/>
            <a:chOff x="2300" y="2148"/>
            <a:chExt cx="337" cy="78"/>
          </a:xfrm>
        </p:grpSpPr>
        <p:sp>
          <p:nvSpPr>
            <p:cNvPr id="28729" name="Rectangle 36"/>
            <p:cNvSpPr>
              <a:spLocks noChangeArrowheads="1"/>
            </p:cNvSpPr>
            <p:nvPr/>
          </p:nvSpPr>
          <p:spPr bwMode="auto">
            <a:xfrm rot="-5400000">
              <a:off x="2429" y="2103"/>
              <a:ext cx="78" cy="168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Char char="•"/>
              </a:pPr>
              <a:endParaRPr lang="zh-CN" altLang="en-US">
                <a:ea typeface="楷体_GB2312" pitchFamily="49" charset="-122"/>
              </a:endParaRPr>
            </a:p>
          </p:txBody>
        </p:sp>
        <p:sp>
          <p:nvSpPr>
            <p:cNvPr id="28730" name="Line 37"/>
            <p:cNvSpPr>
              <a:spLocks noChangeShapeType="1"/>
            </p:cNvSpPr>
            <p:nvPr/>
          </p:nvSpPr>
          <p:spPr bwMode="auto">
            <a:xfrm rot="16200000" flipV="1">
              <a:off x="2342" y="2144"/>
              <a:ext cx="0" cy="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1" name="Line 38"/>
            <p:cNvSpPr>
              <a:spLocks noChangeShapeType="1"/>
            </p:cNvSpPr>
            <p:nvPr/>
          </p:nvSpPr>
          <p:spPr bwMode="auto">
            <a:xfrm rot="16200000" flipH="1">
              <a:off x="2595" y="2144"/>
              <a:ext cx="0" cy="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06" name="Group 39"/>
          <p:cNvGrpSpPr/>
          <p:nvPr/>
        </p:nvGrpSpPr>
        <p:grpSpPr bwMode="auto">
          <a:xfrm>
            <a:off x="4824413" y="3376613"/>
            <a:ext cx="93662" cy="188912"/>
            <a:chOff x="3039" y="2127"/>
            <a:chExt cx="59" cy="119"/>
          </a:xfrm>
        </p:grpSpPr>
        <p:sp>
          <p:nvSpPr>
            <p:cNvPr id="28727" name="Line 40"/>
            <p:cNvSpPr>
              <a:spLocks noChangeShapeType="1"/>
            </p:cNvSpPr>
            <p:nvPr/>
          </p:nvSpPr>
          <p:spPr bwMode="auto">
            <a:xfrm>
              <a:off x="3039" y="2127"/>
              <a:ext cx="0" cy="119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8" name="Line 41"/>
            <p:cNvSpPr>
              <a:spLocks noChangeShapeType="1"/>
            </p:cNvSpPr>
            <p:nvPr/>
          </p:nvSpPr>
          <p:spPr bwMode="auto">
            <a:xfrm>
              <a:off x="3098" y="2127"/>
              <a:ext cx="0" cy="119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07" name="Line 42"/>
          <p:cNvSpPr>
            <a:spLocks noChangeShapeType="1"/>
          </p:cNvSpPr>
          <p:nvPr/>
        </p:nvSpPr>
        <p:spPr bwMode="auto">
          <a:xfrm>
            <a:off x="4906963" y="3487738"/>
            <a:ext cx="169862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08" name="Line 43"/>
          <p:cNvSpPr>
            <a:spLocks noChangeShapeType="1"/>
          </p:cNvSpPr>
          <p:nvPr/>
        </p:nvSpPr>
        <p:spPr bwMode="auto">
          <a:xfrm>
            <a:off x="4654550" y="3487738"/>
            <a:ext cx="169863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709" name="Group 44"/>
          <p:cNvGrpSpPr/>
          <p:nvPr/>
        </p:nvGrpSpPr>
        <p:grpSpPr bwMode="auto">
          <a:xfrm>
            <a:off x="6456363" y="3870325"/>
            <a:ext cx="203200" cy="85725"/>
            <a:chOff x="3493" y="2438"/>
            <a:chExt cx="128" cy="54"/>
          </a:xfrm>
        </p:grpSpPr>
        <p:sp>
          <p:nvSpPr>
            <p:cNvPr id="28725" name="Line 45"/>
            <p:cNvSpPr>
              <a:spLocks noChangeShapeType="1"/>
            </p:cNvSpPr>
            <p:nvPr/>
          </p:nvSpPr>
          <p:spPr bwMode="auto">
            <a:xfrm rot="-5400000">
              <a:off x="3557" y="2428"/>
              <a:ext cx="0" cy="128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6" name="Line 46"/>
            <p:cNvSpPr>
              <a:spLocks noChangeShapeType="1"/>
            </p:cNvSpPr>
            <p:nvPr/>
          </p:nvSpPr>
          <p:spPr bwMode="auto">
            <a:xfrm rot="-5400000">
              <a:off x="3557" y="2374"/>
              <a:ext cx="0" cy="128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10" name="Line 47"/>
          <p:cNvSpPr>
            <a:spLocks noChangeShapeType="1"/>
          </p:cNvSpPr>
          <p:nvPr/>
        </p:nvSpPr>
        <p:spPr bwMode="auto">
          <a:xfrm flipV="1">
            <a:off x="6588125" y="3487738"/>
            <a:ext cx="0" cy="39052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1" name="Line 48"/>
          <p:cNvSpPr>
            <a:spLocks noChangeShapeType="1"/>
          </p:cNvSpPr>
          <p:nvPr/>
        </p:nvSpPr>
        <p:spPr bwMode="auto">
          <a:xfrm>
            <a:off x="6588125" y="3956050"/>
            <a:ext cx="0" cy="35401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2" name="Oval 49"/>
          <p:cNvSpPr>
            <a:spLocks noChangeArrowheads="1"/>
          </p:cNvSpPr>
          <p:nvPr/>
        </p:nvSpPr>
        <p:spPr bwMode="auto">
          <a:xfrm>
            <a:off x="4319588" y="2000250"/>
            <a:ext cx="403225" cy="376238"/>
          </a:xfrm>
          <a:prstGeom prst="ellipse">
            <a:avLst/>
          </a:prstGeom>
          <a:noFill/>
          <a:ln w="19050">
            <a:solidFill>
              <a:srgbClr val="FF3399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28713" name="Line 50"/>
          <p:cNvSpPr>
            <a:spLocks noChangeShapeType="1"/>
          </p:cNvSpPr>
          <p:nvPr/>
        </p:nvSpPr>
        <p:spPr bwMode="auto">
          <a:xfrm flipH="1">
            <a:off x="4716463" y="1844675"/>
            <a:ext cx="647700" cy="2159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4" name="Line 51"/>
          <p:cNvSpPr>
            <a:spLocks noChangeShapeType="1"/>
          </p:cNvSpPr>
          <p:nvPr/>
        </p:nvSpPr>
        <p:spPr bwMode="auto">
          <a:xfrm flipH="1" flipV="1">
            <a:off x="4716463" y="2349500"/>
            <a:ext cx="612775" cy="287338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5" name="Freeform 52"/>
          <p:cNvSpPr/>
          <p:nvPr/>
        </p:nvSpPr>
        <p:spPr bwMode="auto">
          <a:xfrm>
            <a:off x="5370513" y="1608138"/>
            <a:ext cx="965200" cy="196850"/>
          </a:xfrm>
          <a:custGeom>
            <a:avLst/>
            <a:gdLst>
              <a:gd name="T0" fmla="*/ 0 w 652"/>
              <a:gd name="T1" fmla="*/ 2147483646 h 142"/>
              <a:gd name="T2" fmla="*/ 2147483646 w 652"/>
              <a:gd name="T3" fmla="*/ 0 h 142"/>
              <a:gd name="T4" fmla="*/ 2147483646 w 652"/>
              <a:gd name="T5" fmla="*/ 2147483646 h 142"/>
              <a:gd name="T6" fmla="*/ 0 60000 65536"/>
              <a:gd name="T7" fmla="*/ 0 60000 65536"/>
              <a:gd name="T8" fmla="*/ 0 60000 65536"/>
              <a:gd name="T9" fmla="*/ 0 w 652"/>
              <a:gd name="T10" fmla="*/ 0 h 142"/>
              <a:gd name="T11" fmla="*/ 652 w 652"/>
              <a:gd name="T12" fmla="*/ 142 h 1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2" h="142">
                <a:moveTo>
                  <a:pt x="0" y="142"/>
                </a:moveTo>
                <a:cubicBezTo>
                  <a:pt x="101" y="71"/>
                  <a:pt x="203" y="0"/>
                  <a:pt x="312" y="0"/>
                </a:cubicBezTo>
                <a:cubicBezTo>
                  <a:pt x="421" y="0"/>
                  <a:pt x="595" y="118"/>
                  <a:pt x="652" y="142"/>
                </a:cubicBezTo>
              </a:path>
            </a:pathLst>
          </a:custGeom>
          <a:noFill/>
          <a:ln w="28575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6" name="Line 53"/>
          <p:cNvSpPr>
            <a:spLocks noChangeShapeType="1"/>
          </p:cNvSpPr>
          <p:nvPr/>
        </p:nvSpPr>
        <p:spPr bwMode="auto">
          <a:xfrm flipV="1">
            <a:off x="6335713" y="1341438"/>
            <a:ext cx="323850" cy="46355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7" name="Line 54"/>
          <p:cNvSpPr>
            <a:spLocks noChangeShapeType="1"/>
          </p:cNvSpPr>
          <p:nvPr/>
        </p:nvSpPr>
        <p:spPr bwMode="auto">
          <a:xfrm>
            <a:off x="7235825" y="4292600"/>
            <a:ext cx="1460500" cy="198438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8" name="Freeform 55"/>
          <p:cNvSpPr/>
          <p:nvPr/>
        </p:nvSpPr>
        <p:spPr bwMode="auto">
          <a:xfrm>
            <a:off x="3440113" y="4310063"/>
            <a:ext cx="1844675" cy="352425"/>
          </a:xfrm>
          <a:custGeom>
            <a:avLst/>
            <a:gdLst>
              <a:gd name="T0" fmla="*/ 2147483646 w 1247"/>
              <a:gd name="T1" fmla="*/ 0 h 255"/>
              <a:gd name="T2" fmla="*/ 2147483646 w 1247"/>
              <a:gd name="T3" fmla="*/ 2147483646 h 255"/>
              <a:gd name="T4" fmla="*/ 0 w 1247"/>
              <a:gd name="T5" fmla="*/ 0 h 255"/>
              <a:gd name="T6" fmla="*/ 0 60000 65536"/>
              <a:gd name="T7" fmla="*/ 0 60000 65536"/>
              <a:gd name="T8" fmla="*/ 0 60000 65536"/>
              <a:gd name="T9" fmla="*/ 0 w 1247"/>
              <a:gd name="T10" fmla="*/ 0 h 255"/>
              <a:gd name="T11" fmla="*/ 1247 w 1247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47" h="255">
                <a:moveTo>
                  <a:pt x="1247" y="0"/>
                </a:moveTo>
                <a:cubicBezTo>
                  <a:pt x="982" y="127"/>
                  <a:pt x="718" y="255"/>
                  <a:pt x="510" y="255"/>
                </a:cubicBezTo>
                <a:cubicBezTo>
                  <a:pt x="302" y="255"/>
                  <a:pt x="151" y="127"/>
                  <a:pt x="0" y="0"/>
                </a:cubicBezTo>
              </a:path>
            </a:pathLst>
          </a:custGeom>
          <a:noFill/>
          <a:ln w="28575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9" name="Line 56"/>
          <p:cNvSpPr>
            <a:spLocks noChangeShapeType="1"/>
          </p:cNvSpPr>
          <p:nvPr/>
        </p:nvSpPr>
        <p:spPr bwMode="auto">
          <a:xfrm flipH="1">
            <a:off x="2894013" y="3487738"/>
            <a:ext cx="504825" cy="77787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20" name="Line 57"/>
          <p:cNvSpPr>
            <a:spLocks noChangeShapeType="1"/>
          </p:cNvSpPr>
          <p:nvPr/>
        </p:nvSpPr>
        <p:spPr bwMode="auto">
          <a:xfrm flipH="1" flipV="1">
            <a:off x="2916238" y="3933825"/>
            <a:ext cx="482600" cy="376238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21" name="Text Box 58"/>
          <p:cNvSpPr txBox="1">
            <a:spLocks noChangeArrowheads="1"/>
          </p:cNvSpPr>
          <p:nvPr/>
        </p:nvSpPr>
        <p:spPr bwMode="auto">
          <a:xfrm>
            <a:off x="2544763" y="3500438"/>
            <a:ext cx="8286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3300"/>
                </a:solidFill>
              </a:rPr>
              <a:t>ui</a:t>
            </a:r>
            <a:endParaRPr lang="en-US" altLang="zh-CN" sz="2400">
              <a:ea typeface="楷体_GB2312" pitchFamily="49" charset="-122"/>
            </a:endParaRPr>
          </a:p>
        </p:txBody>
      </p:sp>
      <p:sp>
        <p:nvSpPr>
          <p:cNvPr id="28722" name="Text Box 59"/>
          <p:cNvSpPr txBox="1">
            <a:spLocks noChangeArrowheads="1"/>
          </p:cNvSpPr>
          <p:nvPr/>
        </p:nvSpPr>
        <p:spPr bwMode="auto">
          <a:xfrm>
            <a:off x="6588125" y="908050"/>
            <a:ext cx="8270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3300"/>
                </a:solidFill>
              </a:rPr>
              <a:t>V</a:t>
            </a:r>
            <a:r>
              <a:rPr lang="en-US" altLang="zh-CN" sz="2000" i="1">
                <a:solidFill>
                  <a:srgbClr val="FF3300"/>
                </a:solidFill>
              </a:rPr>
              <a:t>CC</a:t>
            </a:r>
            <a:endParaRPr lang="en-US" altLang="zh-CN" sz="2000">
              <a:ea typeface="楷体_GB2312" pitchFamily="49" charset="-122"/>
            </a:endParaRPr>
          </a:p>
        </p:txBody>
      </p:sp>
      <p:sp>
        <p:nvSpPr>
          <p:cNvPr id="28723" name="Text Box 60"/>
          <p:cNvSpPr txBox="1">
            <a:spLocks noChangeArrowheads="1"/>
          </p:cNvSpPr>
          <p:nvPr/>
        </p:nvSpPr>
        <p:spPr bwMode="auto">
          <a:xfrm>
            <a:off x="8388350" y="4437063"/>
            <a:ext cx="944563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2000" i="1">
                <a:solidFill>
                  <a:srgbClr val="FF0000"/>
                </a:solidFill>
              </a:rPr>
              <a:t>GND</a:t>
            </a:r>
            <a:endParaRPr lang="en-US" altLang="zh-CN" sz="200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8724" name="Text Box 61"/>
          <p:cNvSpPr txBox="1">
            <a:spLocks noChangeArrowheads="1"/>
          </p:cNvSpPr>
          <p:nvPr/>
        </p:nvSpPr>
        <p:spPr bwMode="auto">
          <a:xfrm>
            <a:off x="3851275" y="1916113"/>
            <a:ext cx="7080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2121" tIns="26060" rIns="52121" bIns="26060"/>
          <a:lstStyle>
            <a:lvl1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0000"/>
                </a:solidFill>
              </a:rPr>
              <a:t>R</a:t>
            </a:r>
            <a:r>
              <a:rPr lang="en-US" altLang="zh-CN" sz="1600" i="1">
                <a:solidFill>
                  <a:srgbClr val="FF0000"/>
                </a:solidFill>
              </a:rPr>
              <a:t>P</a:t>
            </a:r>
            <a:endParaRPr lang="en-US" altLang="zh-CN" sz="1600">
              <a:solidFill>
                <a:srgbClr val="FF0000"/>
              </a:solidFill>
              <a:ea typeface="楷体_GB2312" pitchFamily="49" charset="-122"/>
            </a:endParaRPr>
          </a:p>
        </p:txBody>
      </p:sp>
      <p:pic>
        <p:nvPicPr>
          <p:cNvPr id="2" name="晶体管-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一、实验目的</a:t>
            </a:r>
            <a:endParaRPr lang="zh-CN" altLang="en-US" smtClean="0">
              <a:solidFill>
                <a:srgbClr val="FF0000"/>
              </a:solidFill>
              <a:ea typeface="华文隶书" panose="02010800040101010101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2017713"/>
            <a:ext cx="8569325" cy="4114800"/>
          </a:xfrm>
        </p:spPr>
        <p:txBody>
          <a:bodyPr lIns="18000" rIns="18000"/>
          <a:lstStyle/>
          <a:p>
            <a:pPr marL="1212850" lvl="1" indent="-812800" algn="just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3200" dirty="0" smtClean="0"/>
              <a:t>掌握放大电路静态工作点的调试方法；</a:t>
            </a:r>
            <a:endParaRPr lang="en-US" altLang="zh-CN" sz="3200" dirty="0" smtClean="0"/>
          </a:p>
          <a:p>
            <a:pPr marL="1212850" lvl="1" indent="-812800" algn="just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3200" dirty="0" smtClean="0">
                <a:cs typeface="+mn-cs"/>
              </a:rPr>
              <a:t>了解静态工作点对电压放大倍数的影响；</a:t>
            </a:r>
            <a:endParaRPr lang="en-US" altLang="zh-CN" sz="3200" dirty="0" smtClean="0">
              <a:cs typeface="+mn-cs"/>
            </a:endParaRPr>
          </a:p>
          <a:p>
            <a:pPr marL="1212850" lvl="1" indent="-812800" algn="just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3200" dirty="0" smtClean="0"/>
              <a:t>学习测量放大电路的交流电压放大倍数、输入电阻、输出电阻以及最大不失真输出电压的方法</a:t>
            </a:r>
            <a:r>
              <a:rPr lang="zh-CN" altLang="en-US" sz="3200" dirty="0"/>
              <a:t>；</a:t>
            </a:r>
            <a:endParaRPr lang="en-US" altLang="zh-CN" sz="3200" dirty="0" smtClean="0"/>
          </a:p>
          <a:p>
            <a:pPr marL="1212850" lvl="1" indent="-812800" algn="just" eaLnBrk="1" hangingPunct="1">
              <a:buFont typeface="Wingdings" panose="05000000000000000000" pitchFamily="2" charset="2"/>
              <a:buChar char="ü"/>
              <a:defRPr/>
            </a:pPr>
            <a:r>
              <a:rPr lang="zh-CN" altLang="en-US" sz="3200" dirty="0" smtClean="0"/>
              <a:t>熟悉</a:t>
            </a:r>
            <a:r>
              <a:rPr lang="en-US" altLang="zh-CN" sz="3200" dirty="0" err="1" smtClean="0"/>
              <a:t>Multisim</a:t>
            </a:r>
            <a:r>
              <a:rPr lang="zh-CN" altLang="en-US" sz="3200" dirty="0" smtClean="0"/>
              <a:t>仿真软件的使用。 </a:t>
            </a:r>
            <a:endParaRPr lang="zh-CN" altLang="en-US" sz="3200" dirty="0" smtClean="0"/>
          </a:p>
        </p:txBody>
      </p:sp>
      <p:pic>
        <p:nvPicPr>
          <p:cNvPr id="2" name="晶体管-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附录</a:t>
            </a:r>
            <a:r>
              <a:rPr lang="en-US" altLang="zh-CN" smtClean="0"/>
              <a:t>— Multisim</a:t>
            </a:r>
            <a:r>
              <a:rPr lang="zh-CN" altLang="en-US" smtClean="0"/>
              <a:t>构建晶体管放大电路的步骤</a:t>
            </a:r>
            <a:endParaRPr lang="zh-CN" altLang="en-US" smtClean="0"/>
          </a:p>
        </p:txBody>
      </p:sp>
      <p:sp>
        <p:nvSpPr>
          <p:cNvPr id="29699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6E18C77-294E-4B1C-B65A-58FD326E4AB4}" type="slidenum">
              <a:rPr kumimoji="0" lang="en-US" altLang="zh-CN" sz="1400" b="0" baseline="0" smtClean="0">
                <a:solidFill>
                  <a:schemeClr val="bg2"/>
                </a:solidFill>
                <a:latin typeface="Tahoma" panose="020B0604030504040204" pitchFamily="34" charset="0"/>
              </a:rPr>
            </a:fld>
            <a:endParaRPr kumimoji="0" lang="en-US" altLang="zh-CN" sz="1400" b="0" baseline="0" smtClean="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晶体管-2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54038" y="1817688"/>
            <a:ext cx="7886700" cy="34925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zh-CN" altLang="en-US" dirty="0" smtClean="0"/>
              <a:t>在</a:t>
            </a:r>
            <a:r>
              <a:rPr lang="en-US" altLang="zh-CN" dirty="0" smtClean="0"/>
              <a:t>Place Source</a:t>
            </a:r>
            <a:r>
              <a:rPr lang="zh-CN" altLang="en-US" dirty="0" smtClean="0"/>
              <a:t>中添加直流电源（</a:t>
            </a:r>
            <a:r>
              <a:rPr lang="en-US" altLang="zh-CN" dirty="0" smtClean="0"/>
              <a:t>DC power</a:t>
            </a:r>
            <a:r>
              <a:rPr lang="zh-CN" altLang="en-US" dirty="0" smtClean="0"/>
              <a:t>）与地（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0723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0652FD7-36B9-47D2-8728-F8F3A328EE22}" type="slidenum">
              <a:rPr kumimoji="0" lang="en-US" altLang="zh-CN" sz="1400" b="0" baseline="0" smtClean="0">
                <a:latin typeface="Tahoma" panose="020B0604030504040204" pitchFamily="34" charset="0"/>
              </a:rPr>
            </a:fld>
            <a:endParaRPr kumimoji="0" lang="en-US" altLang="zh-CN" sz="1400" b="0" baseline="0" smtClean="0">
              <a:latin typeface="Tahoma" panose="020B0604030504040204" pitchFamily="34" charset="0"/>
            </a:endParaRPr>
          </a:p>
        </p:txBody>
      </p:sp>
      <p:pic>
        <p:nvPicPr>
          <p:cNvPr id="30724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2274888"/>
            <a:ext cx="60991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54038" y="1817688"/>
            <a:ext cx="7886700" cy="34925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zh-CN" altLang="en-US" dirty="0" smtClean="0"/>
              <a:t>在</a:t>
            </a:r>
            <a:r>
              <a:rPr lang="en-US" altLang="zh-CN" dirty="0" smtClean="0"/>
              <a:t>Place Source</a:t>
            </a:r>
            <a:r>
              <a:rPr lang="zh-CN" altLang="en-US" dirty="0" smtClean="0"/>
              <a:t>中添加直流电源（</a:t>
            </a:r>
            <a:r>
              <a:rPr lang="en-US" altLang="zh-CN" dirty="0" smtClean="0"/>
              <a:t>DC power</a:t>
            </a:r>
            <a:r>
              <a:rPr lang="zh-CN" altLang="en-US" dirty="0" smtClean="0"/>
              <a:t>）与地（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1747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DC1ADD4-E9D9-4FA9-B4D7-A5F48685D020}" type="slidenum">
              <a:rPr kumimoji="0" lang="en-US" altLang="zh-CN" sz="1400" b="0" baseline="0" smtClean="0">
                <a:latin typeface="Tahoma" panose="020B0604030504040204" pitchFamily="34" charset="0"/>
              </a:rPr>
            </a:fld>
            <a:endParaRPr kumimoji="0" lang="en-US" altLang="zh-CN" sz="1400" b="0" baseline="0" smtClean="0">
              <a:latin typeface="Tahoma" panose="020B0604030504040204" pitchFamily="34" charset="0"/>
            </a:endParaRPr>
          </a:p>
        </p:txBody>
      </p:sp>
      <p:pic>
        <p:nvPicPr>
          <p:cNvPr id="31748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2247900"/>
            <a:ext cx="6100763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2246313"/>
            <a:ext cx="60991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内容占位符 1"/>
          <p:cNvSpPr txBox="1"/>
          <p:nvPr/>
        </p:nvSpPr>
        <p:spPr bwMode="auto">
          <a:xfrm>
            <a:off x="554038" y="1817688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在</a:t>
            </a:r>
            <a:r>
              <a:rPr lang="en-US" altLang="zh-CN" sz="2100"/>
              <a:t>Place Basic</a:t>
            </a:r>
            <a:r>
              <a:rPr lang="zh-CN" altLang="en-US" sz="2100"/>
              <a:t>中添加电阻（</a:t>
            </a:r>
            <a:r>
              <a:rPr lang="en-US" altLang="zh-CN" sz="2100"/>
              <a:t>Resistor</a:t>
            </a:r>
            <a:r>
              <a:rPr lang="zh-CN" altLang="en-US" sz="2100"/>
              <a:t>）、电容（</a:t>
            </a:r>
            <a:r>
              <a:rPr lang="en-US" altLang="zh-CN" sz="2100"/>
              <a:t>Capacitor</a:t>
            </a:r>
            <a:r>
              <a:rPr lang="zh-CN" altLang="en-US" sz="2100"/>
              <a:t>）</a:t>
            </a:r>
            <a:endParaRPr lang="zh-CN" altLang="en-US" sz="2100"/>
          </a:p>
        </p:txBody>
      </p:sp>
      <p:sp>
        <p:nvSpPr>
          <p:cNvPr id="6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sp>
        <p:nvSpPr>
          <p:cNvPr id="7" name="圆角矩形 6"/>
          <p:cNvSpPr/>
          <p:nvPr/>
        </p:nvSpPr>
        <p:spPr>
          <a:xfrm>
            <a:off x="1430338" y="2713038"/>
            <a:ext cx="433387" cy="11588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内容占位符 1"/>
          <p:cNvSpPr txBox="1"/>
          <p:nvPr/>
        </p:nvSpPr>
        <p:spPr bwMode="auto">
          <a:xfrm>
            <a:off x="554038" y="1817688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在</a:t>
            </a:r>
            <a:r>
              <a:rPr lang="en-US" altLang="zh-CN" sz="2100"/>
              <a:t>Place Basic</a:t>
            </a:r>
            <a:r>
              <a:rPr lang="zh-CN" altLang="en-US" sz="2100"/>
              <a:t>中添加电阻（</a:t>
            </a:r>
            <a:r>
              <a:rPr lang="en-US" altLang="zh-CN" sz="2100"/>
              <a:t>Resistor</a:t>
            </a:r>
            <a:r>
              <a:rPr lang="zh-CN" altLang="en-US" sz="2100"/>
              <a:t>）、电容（</a:t>
            </a:r>
            <a:r>
              <a:rPr lang="en-US" altLang="zh-CN" sz="2100"/>
              <a:t>Capacitor</a:t>
            </a:r>
            <a:r>
              <a:rPr lang="zh-CN" altLang="en-US" sz="2100"/>
              <a:t>）</a:t>
            </a:r>
            <a:endParaRPr lang="zh-CN" altLang="en-US" sz="2100"/>
          </a:p>
        </p:txBody>
      </p:sp>
      <p:sp>
        <p:nvSpPr>
          <p:cNvPr id="6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/>
              <a:t>Multisim</a:t>
            </a:r>
            <a:r>
              <a:rPr lang="zh-CN" altLang="en-US" sz="3300"/>
              <a:t>构建晶体管放大电路的步骤</a:t>
            </a:r>
            <a:endParaRPr lang="zh-CN" altLang="en-US" sz="3300" dirty="0"/>
          </a:p>
        </p:txBody>
      </p:sp>
      <p:pic>
        <p:nvPicPr>
          <p:cNvPr id="33796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249488"/>
            <a:ext cx="6092825" cy="32400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2182813" y="4356100"/>
            <a:ext cx="477837" cy="58738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4819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>
            <a:fillRect/>
          </a:stretch>
        </p:blipFill>
        <p:spPr bwMode="auto">
          <a:xfrm>
            <a:off x="1243013" y="2168525"/>
            <a:ext cx="6342062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内容占位符 1"/>
          <p:cNvSpPr txBox="1"/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电阻（</a:t>
            </a:r>
            <a:r>
              <a:rPr lang="en-US" altLang="zh-CN" sz="2100"/>
              <a:t>Resistor</a:t>
            </a:r>
            <a:r>
              <a:rPr lang="zh-CN" altLang="en-US" sz="2100"/>
              <a:t>）、电容（</a:t>
            </a:r>
            <a:r>
              <a:rPr lang="en-US" altLang="zh-CN" sz="2100"/>
              <a:t>Capacitor</a:t>
            </a:r>
            <a:r>
              <a:rPr lang="zh-CN" altLang="en-US" sz="2100"/>
              <a:t>）元器件旋转（鼠标右键：旋转）</a:t>
            </a:r>
            <a:endParaRPr lang="zh-CN" altLang="en-US" sz="2100"/>
          </a:p>
        </p:txBody>
      </p:sp>
      <p:sp>
        <p:nvSpPr>
          <p:cNvPr id="7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4303713" y="2227263"/>
            <a:ext cx="4211637" cy="3262312"/>
          </a:xfrm>
        </p:spPr>
        <p:txBody>
          <a:bodyPr/>
          <a:lstStyle/>
          <a:p>
            <a:r>
              <a:rPr lang="zh-CN" altLang="en-US" smtClean="0"/>
              <a:t>添加多个电阻、电容时，可以直接复制（</a:t>
            </a:r>
            <a:r>
              <a:rPr lang="en-US" altLang="zh-CN" smtClean="0"/>
              <a:t>Ctrl+C,Ctrl+V</a:t>
            </a:r>
            <a:r>
              <a:rPr lang="zh-CN" altLang="en-US" smtClean="0"/>
              <a:t>）</a:t>
            </a:r>
            <a:r>
              <a:rPr lang="en-US" altLang="zh-CN" smtClean="0"/>
              <a:t>,</a:t>
            </a:r>
            <a:r>
              <a:rPr lang="zh-CN" altLang="en-US" smtClean="0"/>
              <a:t>然后改变其具体的阻值或容值即可；</a:t>
            </a:r>
            <a:endParaRPr lang="en-US" altLang="zh-CN" smtClean="0"/>
          </a:p>
          <a:p>
            <a:r>
              <a:rPr lang="zh-CN" altLang="en-US" smtClean="0"/>
              <a:t>鼠标双击电阻或者电容，可以直接改变其值，如左图所示；</a:t>
            </a:r>
            <a:endParaRPr lang="zh-CN" altLang="en-US" smtClean="0"/>
          </a:p>
        </p:txBody>
      </p:sp>
      <p:pic>
        <p:nvPicPr>
          <p:cNvPr id="35843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2139950"/>
            <a:ext cx="2881312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内容占位符 1"/>
          <p:cNvSpPr txBox="1"/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电阻（</a:t>
            </a:r>
            <a:r>
              <a:rPr lang="en-US" altLang="zh-CN" sz="2100"/>
              <a:t>Resistor</a:t>
            </a:r>
            <a:r>
              <a:rPr lang="zh-CN" altLang="en-US" sz="2100"/>
              <a:t>）、电容（</a:t>
            </a:r>
            <a:r>
              <a:rPr lang="en-US" altLang="zh-CN" sz="2100"/>
              <a:t>Capacitor</a:t>
            </a:r>
            <a:r>
              <a:rPr lang="zh-CN" altLang="en-US" sz="2100"/>
              <a:t>）具体值的改变</a:t>
            </a:r>
            <a:endParaRPr lang="zh-CN" altLang="en-US" sz="2100"/>
          </a:p>
        </p:txBody>
      </p:sp>
      <p:sp>
        <p:nvSpPr>
          <p:cNvPr id="6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6867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0"/>
          <a:stretch>
            <a:fillRect/>
          </a:stretch>
        </p:blipFill>
        <p:spPr bwMode="auto">
          <a:xfrm>
            <a:off x="1450975" y="2227263"/>
            <a:ext cx="6307138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内容占位符 1"/>
          <p:cNvSpPr txBox="1"/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有极性电容（</a:t>
            </a:r>
            <a:r>
              <a:rPr lang="en-US" altLang="zh-CN" sz="2100"/>
              <a:t>Capacitor</a:t>
            </a:r>
            <a:r>
              <a:rPr lang="zh-CN" altLang="en-US" sz="2100"/>
              <a:t>）</a:t>
            </a:r>
            <a:r>
              <a:rPr lang="en-US" altLang="zh-CN" sz="2100"/>
              <a:t>—CAP_ELECTROLIT</a:t>
            </a:r>
            <a:endParaRPr lang="zh-CN" altLang="en-US" sz="2100"/>
          </a:p>
        </p:txBody>
      </p:sp>
      <p:sp>
        <p:nvSpPr>
          <p:cNvPr id="6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sp>
        <p:nvSpPr>
          <p:cNvPr id="7" name="圆角矩形 6"/>
          <p:cNvSpPr/>
          <p:nvPr/>
        </p:nvSpPr>
        <p:spPr>
          <a:xfrm>
            <a:off x="2303463" y="4760913"/>
            <a:ext cx="508000" cy="98425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7891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219325"/>
            <a:ext cx="6877050" cy="365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内容占位符 1"/>
          <p:cNvSpPr txBox="1"/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100"/>
              <a:t>Rp</a:t>
            </a:r>
            <a:r>
              <a:rPr lang="zh-CN" altLang="en-US" sz="2100"/>
              <a:t>可调电阻</a:t>
            </a:r>
            <a:r>
              <a:rPr lang="en-US" altLang="zh-CN" sz="2100"/>
              <a:t>—POTENTIOMETER</a:t>
            </a:r>
            <a:endParaRPr lang="zh-CN" altLang="en-US" sz="2100"/>
          </a:p>
        </p:txBody>
      </p:sp>
      <p:sp>
        <p:nvSpPr>
          <p:cNvPr id="6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sp>
        <p:nvSpPr>
          <p:cNvPr id="7" name="圆角矩形 6"/>
          <p:cNvSpPr/>
          <p:nvPr/>
        </p:nvSpPr>
        <p:spPr>
          <a:xfrm>
            <a:off x="1882775" y="5100638"/>
            <a:ext cx="627063" cy="90487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51313" y="2227263"/>
            <a:ext cx="4568825" cy="3471862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Key: </a:t>
            </a:r>
            <a:r>
              <a:rPr lang="zh-CN" altLang="en-US" dirty="0" smtClean="0"/>
              <a:t>图示按键为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CapsLock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按</a:t>
            </a:r>
            <a:r>
              <a:rPr lang="en-US" altLang="zh-CN" dirty="0" smtClean="0"/>
              <a:t>A</a:t>
            </a:r>
            <a:r>
              <a:rPr lang="zh-CN" altLang="en-US" dirty="0" smtClean="0"/>
              <a:t>时，增加一个增量（</a:t>
            </a:r>
            <a:r>
              <a:rPr lang="en-US" altLang="zh-CN" dirty="0" smtClean="0"/>
              <a:t>Increment</a:t>
            </a:r>
            <a:r>
              <a:rPr lang="zh-CN" altLang="en-US" dirty="0" smtClean="0"/>
              <a:t>）；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按</a:t>
            </a:r>
            <a:r>
              <a:rPr lang="en-US" altLang="zh-CN" dirty="0" err="1" smtClean="0"/>
              <a:t>Shift+A</a:t>
            </a:r>
            <a:r>
              <a:rPr lang="zh-CN" altLang="en-US" dirty="0" smtClean="0"/>
              <a:t>时，减少一个增量；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Increment</a:t>
            </a:r>
            <a:r>
              <a:rPr lang="zh-CN" altLang="en-US" dirty="0" smtClean="0"/>
              <a:t>：系统默认为</a:t>
            </a:r>
            <a:r>
              <a:rPr lang="en-US" altLang="zh-CN" dirty="0" smtClean="0"/>
              <a:t>5%</a:t>
            </a:r>
            <a:r>
              <a:rPr lang="zh-CN" altLang="en-US" dirty="0" smtClean="0"/>
              <a:t>，为了精确调节其变化量，请将</a:t>
            </a:r>
            <a:r>
              <a:rPr lang="en-US" altLang="zh-CN" dirty="0" smtClean="0"/>
              <a:t>5%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1%</a:t>
            </a:r>
            <a:r>
              <a:rPr lang="zh-CN" altLang="en-US" dirty="0" smtClean="0"/>
              <a:t>（如图示）；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电路运行时，可以按键（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）实时调节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的值。</a:t>
            </a: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38915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68525"/>
            <a:ext cx="3417888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内容占位符 1"/>
          <p:cNvSpPr txBox="1"/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100"/>
              <a:t>Rp</a:t>
            </a:r>
            <a:r>
              <a:rPr lang="zh-CN" altLang="en-US" sz="2100"/>
              <a:t>可调电阻</a:t>
            </a:r>
            <a:r>
              <a:rPr lang="en-US" altLang="zh-CN" sz="2100"/>
              <a:t>—POTENTIOMETER</a:t>
            </a:r>
            <a:r>
              <a:rPr lang="zh-CN" altLang="en-US" sz="2100"/>
              <a:t>的使用方法</a:t>
            </a:r>
            <a:r>
              <a:rPr lang="en-US" altLang="zh-CN" sz="2100"/>
              <a:t> </a:t>
            </a:r>
            <a:endParaRPr lang="zh-CN" altLang="en-US" sz="2100"/>
          </a:p>
        </p:txBody>
      </p:sp>
      <p:sp>
        <p:nvSpPr>
          <p:cNvPr id="6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27"/>
          <p:cNvGraphicFramePr>
            <a:graphicFrameLocks noGrp="1" noChangeAspect="1"/>
          </p:cNvGraphicFramePr>
          <p:nvPr>
            <p:ph idx="1"/>
          </p:nvPr>
        </p:nvGraphicFramePr>
        <p:xfrm>
          <a:off x="107950" y="2020888"/>
          <a:ext cx="8893175" cy="436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Visio" r:id="rId1" imgW="5353050" imgH="2630170" progId="Visio.Drawing.11">
                  <p:embed/>
                </p:oleObj>
              </mc:Choice>
              <mc:Fallback>
                <p:oleObj name="Visio" r:id="rId1" imgW="5353050" imgH="2630170" progId="Visio.Drawing.11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2020888"/>
                        <a:ext cx="8893175" cy="436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1064"/>
          <p:cNvSpPr>
            <a:spLocks noChangeArrowheads="1"/>
          </p:cNvSpPr>
          <p:nvPr/>
        </p:nvSpPr>
        <p:spPr bwMode="auto">
          <a:xfrm>
            <a:off x="2771775" y="1947863"/>
            <a:ext cx="1042988" cy="3960812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sp>
        <p:nvSpPr>
          <p:cNvPr id="10244" name="AutoShape 1065"/>
          <p:cNvSpPr>
            <a:spLocks noChangeArrowheads="1"/>
          </p:cNvSpPr>
          <p:nvPr/>
        </p:nvSpPr>
        <p:spPr bwMode="auto">
          <a:xfrm>
            <a:off x="900113" y="1968500"/>
            <a:ext cx="1474787" cy="595313"/>
          </a:xfrm>
          <a:prstGeom prst="wedgeRoundRectCallout">
            <a:avLst>
              <a:gd name="adj1" fmla="val 70301"/>
              <a:gd name="adj2" fmla="val 115074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分压偏置电路</a:t>
            </a: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51242" name="AutoShape 1066"/>
          <p:cNvSpPr>
            <a:spLocks noChangeArrowheads="1"/>
          </p:cNvSpPr>
          <p:nvPr/>
        </p:nvSpPr>
        <p:spPr bwMode="auto">
          <a:xfrm>
            <a:off x="7019925" y="5189538"/>
            <a:ext cx="2051050" cy="823912"/>
          </a:xfrm>
          <a:prstGeom prst="wedgeRoundRectCallout">
            <a:avLst>
              <a:gd name="adj1" fmla="val 1546"/>
              <a:gd name="adj2" fmla="val -163356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Arial" panose="020B0604020202020204" pitchFamily="34" charset="0"/>
              </a:rPr>
              <a:t>工作电源，为电路提供能量和直流偏置电压</a:t>
            </a:r>
            <a:endParaRPr lang="zh-CN" altLang="en-US" sz="2000">
              <a:latin typeface="Arial" panose="020B0604020202020204" pitchFamily="34" charset="0"/>
            </a:endParaRPr>
          </a:p>
        </p:txBody>
      </p:sp>
      <p:sp>
        <p:nvSpPr>
          <p:cNvPr id="10246" name="标题 1"/>
          <p:cNvSpPr>
            <a:spLocks noGrp="1"/>
          </p:cNvSpPr>
          <p:nvPr>
            <p:ph type="title"/>
          </p:nvPr>
        </p:nvSpPr>
        <p:spPr>
          <a:xfrm>
            <a:off x="290513" y="692150"/>
            <a:ext cx="7793037" cy="923925"/>
          </a:xfrm>
        </p:spPr>
        <p:txBody>
          <a:bodyPr/>
          <a:lstStyle/>
          <a:p>
            <a:r>
              <a:rPr lang="zh-CN" altLang="en-US" smtClean="0"/>
              <a:t>二、实验电路图</a:t>
            </a:r>
            <a:endParaRPr lang="zh-CN" altLang="en-US" smtClean="0"/>
          </a:p>
        </p:txBody>
      </p:sp>
      <p:pic>
        <p:nvPicPr>
          <p:cNvPr id="2" name="晶体管-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5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12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9939" name="内容占位符 1"/>
          <p:cNvSpPr txBox="1"/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晶体管</a:t>
            </a:r>
            <a:r>
              <a:rPr lang="en-US" altLang="zh-CN" sz="2100"/>
              <a:t>—Place Transistor</a:t>
            </a:r>
            <a:endParaRPr lang="zh-CN" altLang="en-US" sz="2100"/>
          </a:p>
        </p:txBody>
      </p:sp>
      <p:sp>
        <p:nvSpPr>
          <p:cNvPr id="6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pic>
        <p:nvPicPr>
          <p:cNvPr id="39941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68525"/>
            <a:ext cx="6511925" cy="35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2635250" y="3822700"/>
            <a:ext cx="628650" cy="90488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40963" name="内容占位符 1"/>
          <p:cNvSpPr txBox="1"/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将电路用到的元器件全部添加进仿真面板，并按照原理图排列；</a:t>
            </a:r>
            <a:endParaRPr lang="zh-CN" altLang="en-US" sz="2100"/>
          </a:p>
        </p:txBody>
      </p:sp>
      <p:sp>
        <p:nvSpPr>
          <p:cNvPr id="6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pic>
        <p:nvPicPr>
          <p:cNvPr id="40965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168525"/>
            <a:ext cx="797242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41987" name="内容占位符 1"/>
          <p:cNvSpPr txBox="1"/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连线电路</a:t>
            </a:r>
            <a:endParaRPr lang="zh-CN" altLang="en-US" sz="2100"/>
          </a:p>
        </p:txBody>
      </p:sp>
      <p:sp>
        <p:nvSpPr>
          <p:cNvPr id="6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pic>
        <p:nvPicPr>
          <p:cNvPr id="41989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2227263"/>
            <a:ext cx="7413625" cy="367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6938" y="5091113"/>
            <a:ext cx="7905750" cy="865187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sz="1500" dirty="0"/>
              <a:t>开启仿真面板开关；</a:t>
            </a:r>
            <a:endParaRPr lang="en-US" altLang="zh-CN" sz="1500" dirty="0"/>
          </a:p>
          <a:p>
            <a:pPr>
              <a:defRPr/>
            </a:pPr>
            <a:r>
              <a:rPr lang="zh-CN" altLang="en-US" sz="1500" dirty="0"/>
              <a:t>调节</a:t>
            </a:r>
            <a:r>
              <a:rPr lang="en-US" altLang="zh-CN" sz="1500" dirty="0" err="1"/>
              <a:t>Rp</a:t>
            </a:r>
            <a:r>
              <a:rPr lang="zh-CN" altLang="en-US" sz="1500" dirty="0"/>
              <a:t>，使得万用表测量的晶体管</a:t>
            </a:r>
            <a:r>
              <a:rPr lang="en-US" altLang="zh-CN" sz="1500" dirty="0"/>
              <a:t>C</a:t>
            </a:r>
            <a:r>
              <a:rPr lang="zh-CN" altLang="en-US" sz="1500" dirty="0"/>
              <a:t>极对地的电压为</a:t>
            </a:r>
            <a:r>
              <a:rPr lang="en-US" altLang="zh-CN" sz="1500" dirty="0"/>
              <a:t>7V</a:t>
            </a:r>
            <a:r>
              <a:rPr lang="zh-CN" altLang="en-US" sz="1500" dirty="0"/>
              <a:t>左右；</a:t>
            </a:r>
            <a:endParaRPr lang="en-US" altLang="zh-CN" sz="1500" dirty="0"/>
          </a:p>
          <a:p>
            <a:pPr>
              <a:defRPr/>
            </a:pPr>
            <a:r>
              <a:rPr lang="zh-CN" altLang="en-US" sz="1500" dirty="0"/>
              <a:t>测量电压的仪器</a:t>
            </a:r>
            <a:r>
              <a:rPr lang="en-US" altLang="zh-CN" sz="1500" dirty="0"/>
              <a:t>(</a:t>
            </a:r>
            <a:r>
              <a:rPr lang="zh-CN" altLang="en-US" sz="1500" dirty="0"/>
              <a:t>万用表，</a:t>
            </a:r>
            <a:r>
              <a:rPr lang="en-US" altLang="zh-CN" sz="1500" dirty="0" err="1"/>
              <a:t>multimeter</a:t>
            </a:r>
            <a:r>
              <a:rPr lang="en-US" altLang="zh-CN" sz="1500" dirty="0"/>
              <a:t>)</a:t>
            </a:r>
            <a:r>
              <a:rPr lang="zh-CN" altLang="en-US" sz="1500" dirty="0"/>
              <a:t>在右边标注的地方；</a:t>
            </a:r>
            <a:endParaRPr lang="zh-CN" altLang="en-US" sz="1500" dirty="0"/>
          </a:p>
        </p:txBody>
      </p:sp>
      <p:sp>
        <p:nvSpPr>
          <p:cNvPr id="43011" name="内容占位符 1"/>
          <p:cNvSpPr txBox="1"/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调节并测量静态工作点，并记录数据表</a:t>
            </a:r>
            <a:r>
              <a:rPr lang="en-US" altLang="zh-CN" sz="2100"/>
              <a:t>13-1</a:t>
            </a:r>
            <a:endParaRPr lang="zh-CN" altLang="en-US" sz="2100"/>
          </a:p>
        </p:txBody>
      </p:sp>
      <p:sp>
        <p:nvSpPr>
          <p:cNvPr id="6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pic>
        <p:nvPicPr>
          <p:cNvPr id="43013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1979613"/>
            <a:ext cx="6858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2203450"/>
            <a:ext cx="7408862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7875588" y="2424113"/>
            <a:ext cx="534987" cy="144462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  <p:sp>
        <p:nvSpPr>
          <p:cNvPr id="10" name="圆角矩形 9"/>
          <p:cNvSpPr/>
          <p:nvPr/>
        </p:nvSpPr>
        <p:spPr>
          <a:xfrm>
            <a:off x="7724775" y="1973263"/>
            <a:ext cx="685800" cy="195262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44035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238375"/>
            <a:ext cx="626427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内容占位符 1"/>
          <p:cNvSpPr txBox="1"/>
          <p:nvPr/>
        </p:nvSpPr>
        <p:spPr bwMode="auto">
          <a:xfrm>
            <a:off x="523875" y="1819275"/>
            <a:ext cx="7886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接入交流信号源（</a:t>
            </a:r>
            <a:r>
              <a:rPr lang="en-US" altLang="zh-CN" sz="2100"/>
              <a:t>Source</a:t>
            </a:r>
            <a:r>
              <a:rPr lang="zh-CN" altLang="en-US" sz="2100"/>
              <a:t>），设置参数</a:t>
            </a:r>
            <a:endParaRPr lang="zh-CN" altLang="en-US" sz="2100"/>
          </a:p>
        </p:txBody>
      </p:sp>
      <p:sp>
        <p:nvSpPr>
          <p:cNvPr id="6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pic>
        <p:nvPicPr>
          <p:cNvPr id="44038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2238375"/>
            <a:ext cx="33401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内容占位符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463" y="2466975"/>
            <a:ext cx="7375525" cy="3263900"/>
          </a:xfrm>
        </p:spPr>
      </p:pic>
      <p:sp>
        <p:nvSpPr>
          <p:cNvPr id="45059" name="内容占位符 1"/>
          <p:cNvSpPr txBox="1"/>
          <p:nvPr/>
        </p:nvSpPr>
        <p:spPr bwMode="auto">
          <a:xfrm>
            <a:off x="523875" y="1701800"/>
            <a:ext cx="78867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接入交流信号源（</a:t>
            </a:r>
            <a:r>
              <a:rPr lang="en-US" altLang="zh-CN" sz="2100"/>
              <a:t>Source</a:t>
            </a:r>
            <a:r>
              <a:rPr lang="zh-CN" altLang="en-US" sz="2100"/>
              <a:t>），测量</a:t>
            </a:r>
            <a:r>
              <a:rPr lang="en-US" altLang="zh-CN" sz="2100"/>
              <a:t>u</a:t>
            </a:r>
            <a:r>
              <a:rPr lang="en-US" altLang="zh-CN" sz="2100" baseline="-25000"/>
              <a:t>s</a:t>
            </a:r>
            <a:r>
              <a:rPr lang="zh-CN" altLang="en-US" sz="2100"/>
              <a:t>，</a:t>
            </a:r>
            <a:r>
              <a:rPr lang="en-US" altLang="zh-CN" sz="2100"/>
              <a:t>u</a:t>
            </a:r>
            <a:r>
              <a:rPr lang="en-US" altLang="zh-CN" sz="2100" baseline="-25000"/>
              <a:t>i</a:t>
            </a:r>
            <a:r>
              <a:rPr lang="zh-CN" altLang="en-US" sz="2100"/>
              <a:t>，</a:t>
            </a:r>
            <a:r>
              <a:rPr lang="en-US" altLang="zh-CN" sz="2100"/>
              <a:t>u</a:t>
            </a:r>
            <a:r>
              <a:rPr lang="en-US" altLang="zh-CN" sz="2100" baseline="-25000"/>
              <a:t>oL</a:t>
            </a:r>
            <a:r>
              <a:rPr lang="zh-CN" altLang="en-US" sz="2100"/>
              <a:t>和</a:t>
            </a:r>
            <a:r>
              <a:rPr lang="en-US" altLang="zh-CN" sz="2100"/>
              <a:t>u</a:t>
            </a:r>
            <a:r>
              <a:rPr lang="en-US" altLang="zh-CN" sz="2100" baseline="-25000"/>
              <a:t>oc</a:t>
            </a:r>
            <a:r>
              <a:rPr lang="zh-CN" altLang="en-US" sz="2100"/>
              <a:t>，计算</a:t>
            </a:r>
            <a:r>
              <a:rPr lang="en-US" altLang="zh-CN" sz="2100"/>
              <a:t>ri,ro;</a:t>
            </a:r>
            <a:r>
              <a:rPr lang="zh-CN" altLang="en-US" sz="2100"/>
              <a:t> </a:t>
            </a:r>
            <a:endParaRPr lang="en-US" altLang="zh-CN" sz="2100"/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万用表测量改为</a:t>
            </a:r>
            <a:r>
              <a:rPr lang="zh-CN" altLang="en-US" sz="2100">
                <a:solidFill>
                  <a:srgbClr val="FF0000"/>
                </a:solidFill>
              </a:rPr>
              <a:t>交流测量</a:t>
            </a:r>
            <a:endParaRPr lang="zh-CN" altLang="en-US" sz="2100">
              <a:solidFill>
                <a:srgbClr val="FF0000"/>
              </a:solidFill>
            </a:endParaRPr>
          </a:p>
        </p:txBody>
      </p:sp>
      <p:sp>
        <p:nvSpPr>
          <p:cNvPr id="5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46083" name="内容占位符 1"/>
          <p:cNvSpPr txBox="1"/>
          <p:nvPr/>
        </p:nvSpPr>
        <p:spPr bwMode="auto">
          <a:xfrm>
            <a:off x="523875" y="1701800"/>
            <a:ext cx="78867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marL="2286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接入交流信号源（</a:t>
            </a:r>
            <a:r>
              <a:rPr lang="en-US" altLang="zh-CN" sz="2100"/>
              <a:t>Source</a:t>
            </a:r>
            <a:r>
              <a:rPr lang="zh-CN" altLang="en-US" sz="2100"/>
              <a:t>），改变负载的电阻，测量</a:t>
            </a:r>
            <a:r>
              <a:rPr lang="en-US" altLang="zh-CN" sz="2100"/>
              <a:t>ui</a:t>
            </a:r>
            <a:r>
              <a:rPr lang="zh-CN" altLang="en-US" sz="2100"/>
              <a:t>、</a:t>
            </a:r>
            <a:r>
              <a:rPr lang="en-US" altLang="zh-CN" sz="2100"/>
              <a:t>uoL; </a:t>
            </a:r>
            <a:r>
              <a:rPr lang="zh-CN" altLang="en-US" sz="2100"/>
              <a:t>计算</a:t>
            </a:r>
            <a:r>
              <a:rPr lang="en-US" altLang="zh-CN" sz="2100"/>
              <a:t>Au</a:t>
            </a:r>
            <a:r>
              <a:rPr lang="zh-CN" altLang="en-US" sz="2100"/>
              <a:t>； </a:t>
            </a:r>
            <a:endParaRPr lang="en-US" altLang="zh-CN" sz="2100"/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100"/>
              <a:t>万用表测量改为</a:t>
            </a:r>
            <a:r>
              <a:rPr lang="zh-CN" altLang="en-US" sz="2100">
                <a:solidFill>
                  <a:srgbClr val="FF0000"/>
                </a:solidFill>
              </a:rPr>
              <a:t>交流测量</a:t>
            </a:r>
            <a:endParaRPr lang="zh-CN" altLang="en-US" sz="2100">
              <a:solidFill>
                <a:srgbClr val="FF0000"/>
              </a:solidFill>
            </a:endParaRPr>
          </a:p>
        </p:txBody>
      </p:sp>
      <p:sp>
        <p:nvSpPr>
          <p:cNvPr id="5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pic>
        <p:nvPicPr>
          <p:cNvPr id="46085" name="内容占位符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2338388"/>
            <a:ext cx="7375525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1"/>
          <p:cNvSpPr txBox="1"/>
          <p:nvPr/>
        </p:nvSpPr>
        <p:spPr bwMode="auto">
          <a:xfrm>
            <a:off x="523875" y="1701800"/>
            <a:ext cx="76787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100"/>
              <a:t>用示波器观察输入、输出波形（示波器右边仪器栏中选择</a:t>
            </a:r>
            <a:r>
              <a:rPr lang="en-US" altLang="zh-CN" sz="2100"/>
              <a:t>Oscilliscope</a:t>
            </a:r>
            <a:r>
              <a:rPr lang="zh-CN" altLang="en-US" sz="2100"/>
              <a:t>）：通道</a:t>
            </a:r>
            <a:r>
              <a:rPr lang="en-US" altLang="zh-CN" sz="2100"/>
              <a:t>A</a:t>
            </a:r>
            <a:r>
              <a:rPr lang="zh-CN" altLang="en-US" sz="2100"/>
              <a:t>接输入</a:t>
            </a:r>
            <a:r>
              <a:rPr lang="en-US" altLang="zh-CN" sz="2100"/>
              <a:t>ui</a:t>
            </a:r>
            <a:r>
              <a:rPr lang="zh-CN" altLang="en-US" sz="2100"/>
              <a:t>；通道</a:t>
            </a:r>
            <a:r>
              <a:rPr lang="en-US" altLang="zh-CN" sz="2100"/>
              <a:t>B</a:t>
            </a:r>
            <a:r>
              <a:rPr lang="zh-CN" altLang="en-US" sz="2100"/>
              <a:t>接输出</a:t>
            </a:r>
            <a:r>
              <a:rPr lang="en-US" altLang="zh-CN" sz="2100"/>
              <a:t>uo</a:t>
            </a:r>
            <a:r>
              <a:rPr lang="zh-CN" altLang="en-US" sz="2100"/>
              <a:t>；注意接地；</a:t>
            </a:r>
            <a:endParaRPr lang="zh-CN" altLang="en-US" sz="2100"/>
          </a:p>
        </p:txBody>
      </p:sp>
      <p:sp>
        <p:nvSpPr>
          <p:cNvPr id="9" name="标题 3"/>
          <p:cNvSpPr txBox="1"/>
          <p:nvPr/>
        </p:nvSpPr>
        <p:spPr>
          <a:xfrm>
            <a:off x="1438910" y="1109663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pic>
        <p:nvPicPr>
          <p:cNvPr id="47108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327275"/>
            <a:ext cx="645636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357438"/>
            <a:ext cx="3355975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8" y="2357438"/>
            <a:ext cx="3349625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内容占位符 1"/>
          <p:cNvSpPr txBox="1"/>
          <p:nvPr/>
        </p:nvSpPr>
        <p:spPr bwMode="auto">
          <a:xfrm>
            <a:off x="523875" y="1701800"/>
            <a:ext cx="76787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100"/>
              <a:t>选择正常的静态工作点，改变输入</a:t>
            </a:r>
            <a:r>
              <a:rPr lang="en-US" altLang="zh-CN" sz="2100"/>
              <a:t>ui</a:t>
            </a:r>
            <a:r>
              <a:rPr lang="zh-CN" altLang="en-US" sz="2100"/>
              <a:t>，用示波器观察输出波形的改变；</a:t>
            </a:r>
            <a:endParaRPr lang="en-US" altLang="zh-CN" sz="2100"/>
          </a:p>
        </p:txBody>
      </p:sp>
      <p:sp>
        <p:nvSpPr>
          <p:cNvPr id="7" name="标题 3"/>
          <p:cNvSpPr txBox="1"/>
          <p:nvPr/>
        </p:nvSpPr>
        <p:spPr>
          <a:xfrm>
            <a:off x="1520825" y="1090613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sp>
        <p:nvSpPr>
          <p:cNvPr id="48134" name="文本框 7"/>
          <p:cNvSpPr txBox="1">
            <a:spLocks noChangeArrowheads="1"/>
          </p:cNvSpPr>
          <p:nvPr/>
        </p:nvSpPr>
        <p:spPr bwMode="auto">
          <a:xfrm>
            <a:off x="523875" y="5221288"/>
            <a:ext cx="3449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100"/>
              <a:t>Q</a:t>
            </a:r>
            <a:r>
              <a:rPr lang="zh-CN" altLang="en-US" sz="2100"/>
              <a:t>点正常的波形</a:t>
            </a:r>
            <a:endParaRPr lang="zh-CN" altLang="en-US" sz="2100"/>
          </a:p>
        </p:txBody>
      </p:sp>
      <p:sp>
        <p:nvSpPr>
          <p:cNvPr id="48135" name="文本框 9"/>
          <p:cNvSpPr txBox="1">
            <a:spLocks noChangeArrowheads="1"/>
          </p:cNvSpPr>
          <p:nvPr/>
        </p:nvSpPr>
        <p:spPr bwMode="auto">
          <a:xfrm>
            <a:off x="4770438" y="5213350"/>
            <a:ext cx="34480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100"/>
              <a:t>Q</a:t>
            </a:r>
            <a:r>
              <a:rPr lang="zh-CN" altLang="en-US" sz="2100"/>
              <a:t>点正常，输入</a:t>
            </a:r>
            <a:r>
              <a:rPr lang="en-US" altLang="zh-CN" sz="2100"/>
              <a:t>ui</a:t>
            </a:r>
            <a:r>
              <a:rPr lang="zh-CN" altLang="en-US" sz="2100"/>
              <a:t>过大（</a:t>
            </a:r>
            <a:r>
              <a:rPr lang="en-US" altLang="zh-CN" sz="2100"/>
              <a:t>500mv</a:t>
            </a:r>
            <a:r>
              <a:rPr lang="zh-CN" altLang="en-US" sz="2100"/>
              <a:t>）的</a:t>
            </a:r>
            <a:r>
              <a:rPr lang="en-US" altLang="zh-CN" sz="2100"/>
              <a:t>uo</a:t>
            </a:r>
            <a:r>
              <a:rPr lang="zh-CN" altLang="en-US" sz="2100"/>
              <a:t>波形</a:t>
            </a:r>
            <a:endParaRPr lang="zh-CN" altLang="en-US" sz="2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1288" y="806450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solidFill>
                  <a:srgbClr val="FF0000"/>
                </a:solidFill>
              </a:rPr>
              <a:t>4. </a:t>
            </a:r>
            <a:r>
              <a:rPr lang="zh-CN" altLang="en-US" sz="3200" smtClean="0">
                <a:solidFill>
                  <a:srgbClr val="FF0000"/>
                </a:solidFill>
              </a:rPr>
              <a:t>静态工作点</a:t>
            </a:r>
            <a:r>
              <a:rPr lang="en-US" altLang="zh-CN" sz="3200" smtClean="0">
                <a:solidFill>
                  <a:srgbClr val="FF0000"/>
                </a:solidFill>
              </a:rPr>
              <a:t>Q</a:t>
            </a:r>
            <a:r>
              <a:rPr lang="zh-CN" altLang="en-US" sz="3200" smtClean="0">
                <a:solidFill>
                  <a:srgbClr val="FF0000"/>
                </a:solidFill>
              </a:rPr>
              <a:t>变化对输出波形的的影响</a:t>
            </a:r>
            <a:endParaRPr lang="zh-CN" altLang="en-US" sz="3200" smtClean="0">
              <a:solidFill>
                <a:srgbClr val="FF0000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175" y="1211263"/>
            <a:ext cx="8964613" cy="6985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en-US" altLang="zh-CN" sz="1000" dirty="0" smtClean="0"/>
          </a:p>
          <a:p>
            <a:pPr marL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CN" sz="2400" dirty="0" smtClean="0"/>
              <a:t>         </a:t>
            </a:r>
            <a:r>
              <a:rPr lang="zh-CN" altLang="en-US" sz="2400" dirty="0" smtClean="0"/>
              <a:t>在</a:t>
            </a:r>
            <a:r>
              <a:rPr lang="en-US" altLang="zh-CN" i="1" dirty="0" smtClean="0">
                <a:solidFill>
                  <a:srgbClr val="FF0000"/>
                </a:solidFill>
              </a:rPr>
              <a:t>u</a:t>
            </a:r>
            <a:r>
              <a:rPr lang="en-US" altLang="zh-CN" sz="2400" dirty="0" smtClean="0">
                <a:solidFill>
                  <a:srgbClr val="FF0000"/>
                </a:solidFill>
              </a:rPr>
              <a:t>s=5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0mV</a:t>
            </a:r>
            <a:r>
              <a:rPr lang="en-US" altLang="zh-CN" sz="2000" u="sng" dirty="0" smtClean="0">
                <a:solidFill>
                  <a:srgbClr val="FF0000"/>
                </a:solidFill>
              </a:rPr>
              <a:t>p-p</a:t>
            </a:r>
            <a:r>
              <a:rPr lang="zh-CN" altLang="en-US" sz="2400" dirty="0" smtClean="0">
                <a:solidFill>
                  <a:srgbClr val="FF0000"/>
                </a:solidFill>
              </a:rPr>
              <a:t>时</a:t>
            </a:r>
            <a:r>
              <a:rPr lang="zh-CN" altLang="en-US" sz="2400" dirty="0" smtClean="0"/>
              <a:t>，用示波器观察输出波形，并记入表</a:t>
            </a:r>
            <a:r>
              <a:rPr lang="en-US" altLang="zh-CN" sz="2400" dirty="0" smtClean="0"/>
              <a:t>13-4</a:t>
            </a:r>
            <a:r>
              <a:rPr lang="zh-CN" altLang="en-US" sz="2400" dirty="0" smtClean="0"/>
              <a:t>中。</a:t>
            </a:r>
            <a:endParaRPr lang="zh-CN" altLang="en-US" sz="2400" dirty="0" smtClean="0"/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1419067" y="2157730"/>
          <a:ext cx="6120130" cy="453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5" name="BMP 图像" r:id="rId1" imgW="5486400" imgH="4343400" progId="Paint.Picture">
                  <p:embed/>
                </p:oleObj>
              </mc:Choice>
              <mc:Fallback>
                <p:oleObj name="BMP 图像" r:id="rId1" imgW="5486400" imgH="434340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067" y="2157730"/>
                        <a:ext cx="6120130" cy="453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文本框 1"/>
          <p:cNvSpPr txBox="1">
            <a:spLocks noChangeArrowheads="1"/>
          </p:cNvSpPr>
          <p:nvPr/>
        </p:nvSpPr>
        <p:spPr bwMode="auto">
          <a:xfrm>
            <a:off x="4027488" y="1778000"/>
            <a:ext cx="8667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表</a:t>
            </a:r>
            <a:r>
              <a:rPr lang="en-US" altLang="zh-CN"/>
              <a:t>13-4</a:t>
            </a:r>
            <a:endParaRPr lang="zh-CN" altLang="en-US"/>
          </a:p>
        </p:txBody>
      </p:sp>
      <p:pic>
        <p:nvPicPr>
          <p:cNvPr id="2" name="晶体管-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925" y="2654935"/>
            <a:ext cx="3873500" cy="1049020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925" y="4749165"/>
            <a:ext cx="3873500" cy="106489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925" y="3703955"/>
            <a:ext cx="3873500" cy="1045210"/>
          </a:xfrm>
          <a:prstGeom prst="rect">
            <a:avLst/>
          </a:prstGeom>
        </p:spPr>
      </p:pic>
      <p:pic>
        <p:nvPicPr>
          <p:cNvPr id="6" name="图片 5" descr="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7925" y="5741670"/>
            <a:ext cx="4074160" cy="9290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97685" y="4041140"/>
            <a:ext cx="238696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饱和失真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97685" y="5009515"/>
            <a:ext cx="227012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截止失真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97685" y="6217920"/>
            <a:ext cx="123380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削顶失真</a:t>
            </a: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2914650" y="1103313"/>
            <a:ext cx="2722563" cy="3659187"/>
            <a:chOff x="1860" y="515"/>
            <a:chExt cx="1716" cy="2305"/>
          </a:xfrm>
        </p:grpSpPr>
        <p:sp>
          <p:nvSpPr>
            <p:cNvPr id="12311" name="Line 3"/>
            <p:cNvSpPr>
              <a:spLocks noChangeShapeType="1"/>
            </p:cNvSpPr>
            <p:nvPr/>
          </p:nvSpPr>
          <p:spPr bwMode="auto">
            <a:xfrm>
              <a:off x="1860" y="1068"/>
              <a:ext cx="1680" cy="175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312" name="Group 4"/>
            <p:cNvGrpSpPr/>
            <p:nvPr/>
          </p:nvGrpSpPr>
          <p:grpSpPr bwMode="auto">
            <a:xfrm>
              <a:off x="1992" y="515"/>
              <a:ext cx="1584" cy="2090"/>
              <a:chOff x="3264" y="1391"/>
              <a:chExt cx="1584" cy="2090"/>
            </a:xfrm>
          </p:grpSpPr>
          <p:sp>
            <p:nvSpPr>
              <p:cNvPr id="12314" name="Text Box 5"/>
              <p:cNvSpPr txBox="1">
                <a:spLocks noChangeArrowheads="1"/>
              </p:cNvSpPr>
              <p:nvPr/>
            </p:nvSpPr>
            <p:spPr bwMode="auto">
              <a:xfrm>
                <a:off x="3315" y="1391"/>
                <a:ext cx="1154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6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3200">
                    <a:ea typeface="楷体_GB2312" pitchFamily="49" charset="-122"/>
                  </a:rPr>
                  <a:t>i</a:t>
                </a:r>
                <a:r>
                  <a:rPr lang="en-US" altLang="zh-CN" sz="2000" baseline="-25000">
                    <a:ea typeface="楷体_GB2312" pitchFamily="49" charset="-122"/>
                  </a:rPr>
                  <a:t>C</a:t>
                </a:r>
                <a:endParaRPr lang="en-US" altLang="zh-CN" sz="2000">
                  <a:ea typeface="楷体_GB2312" pitchFamily="49" charset="-122"/>
                </a:endParaRPr>
              </a:p>
            </p:txBody>
          </p:sp>
          <p:grpSp>
            <p:nvGrpSpPr>
              <p:cNvPr id="12315" name="Group 7"/>
              <p:cNvGrpSpPr/>
              <p:nvPr/>
            </p:nvGrpSpPr>
            <p:grpSpPr bwMode="auto">
              <a:xfrm>
                <a:off x="3264" y="1585"/>
                <a:ext cx="1584" cy="1896"/>
                <a:chOff x="3180" y="1585"/>
                <a:chExt cx="1584" cy="1896"/>
              </a:xfrm>
            </p:grpSpPr>
            <p:sp>
              <p:nvSpPr>
                <p:cNvPr id="12316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180" y="3481"/>
                  <a:ext cx="15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2317" name="Group 9"/>
                <p:cNvGrpSpPr/>
                <p:nvPr/>
              </p:nvGrpSpPr>
              <p:grpSpPr bwMode="auto">
                <a:xfrm>
                  <a:off x="3181" y="1585"/>
                  <a:ext cx="1288" cy="1896"/>
                  <a:chOff x="3181" y="1753"/>
                  <a:chExt cx="1288" cy="1896"/>
                </a:xfrm>
              </p:grpSpPr>
              <p:sp>
                <p:nvSpPr>
                  <p:cNvPr id="12318" name="Line 1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192" y="1753"/>
                    <a:ext cx="0" cy="18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319" name="Group 11"/>
                  <p:cNvGrpSpPr/>
                  <p:nvPr/>
                </p:nvGrpSpPr>
                <p:grpSpPr bwMode="auto">
                  <a:xfrm>
                    <a:off x="3181" y="2028"/>
                    <a:ext cx="1288" cy="1609"/>
                    <a:chOff x="3181" y="1260"/>
                    <a:chExt cx="2387" cy="2377"/>
                  </a:xfrm>
                </p:grpSpPr>
                <p:sp>
                  <p:nvSpPr>
                    <p:cNvPr id="12320" name="Freeform 12"/>
                    <p:cNvSpPr/>
                    <p:nvPr/>
                  </p:nvSpPr>
                  <p:spPr bwMode="auto">
                    <a:xfrm>
                      <a:off x="3181" y="3505"/>
                      <a:ext cx="2387" cy="131"/>
                    </a:xfrm>
                    <a:custGeom>
                      <a:avLst/>
                      <a:gdLst>
                        <a:gd name="T0" fmla="*/ 19 w 2387"/>
                        <a:gd name="T1" fmla="*/ 131 h 131"/>
                        <a:gd name="T2" fmla="*/ 69 w 2387"/>
                        <a:gd name="T3" fmla="*/ 95 h 131"/>
                        <a:gd name="T4" fmla="*/ 431 w 2387"/>
                        <a:gd name="T5" fmla="*/ 24 h 131"/>
                        <a:gd name="T6" fmla="*/ 2387 w 2387"/>
                        <a:gd name="T7" fmla="*/ 0 h 131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387"/>
                        <a:gd name="T13" fmla="*/ 0 h 131"/>
                        <a:gd name="T14" fmla="*/ 2387 w 2387"/>
                        <a:gd name="T15" fmla="*/ 131 h 131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387" h="131">
                          <a:moveTo>
                            <a:pt x="19" y="131"/>
                          </a:moveTo>
                          <a:cubicBezTo>
                            <a:pt x="27" y="125"/>
                            <a:pt x="0" y="113"/>
                            <a:pt x="69" y="95"/>
                          </a:cubicBezTo>
                          <a:cubicBezTo>
                            <a:pt x="138" y="77"/>
                            <a:pt x="45" y="40"/>
                            <a:pt x="431" y="24"/>
                          </a:cubicBezTo>
                          <a:cubicBezTo>
                            <a:pt x="817" y="8"/>
                            <a:pt x="1980" y="5"/>
                            <a:pt x="2387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21" name="Freeform 13"/>
                    <p:cNvSpPr/>
                    <p:nvPr/>
                  </p:nvSpPr>
                  <p:spPr bwMode="auto">
                    <a:xfrm>
                      <a:off x="3200" y="3133"/>
                      <a:ext cx="2308" cy="504"/>
                    </a:xfrm>
                    <a:custGeom>
                      <a:avLst/>
                      <a:gdLst>
                        <a:gd name="T0" fmla="*/ 0 w 2308"/>
                        <a:gd name="T1" fmla="*/ 504 h 504"/>
                        <a:gd name="T2" fmla="*/ 15 w 2308"/>
                        <a:gd name="T3" fmla="*/ 314 h 504"/>
                        <a:gd name="T4" fmla="*/ 52 w 2308"/>
                        <a:gd name="T5" fmla="*/ 276 h 504"/>
                        <a:gd name="T6" fmla="*/ 172 w 2308"/>
                        <a:gd name="T7" fmla="*/ 156 h 504"/>
                        <a:gd name="T8" fmla="*/ 340 w 2308"/>
                        <a:gd name="T9" fmla="*/ 72 h 504"/>
                        <a:gd name="T10" fmla="*/ 748 w 2308"/>
                        <a:gd name="T11" fmla="*/ 48 h 504"/>
                        <a:gd name="T12" fmla="*/ 2308 w 2308"/>
                        <a:gd name="T13" fmla="*/ 0 h 504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2308"/>
                        <a:gd name="T22" fmla="*/ 0 h 504"/>
                        <a:gd name="T23" fmla="*/ 2308 w 2308"/>
                        <a:gd name="T24" fmla="*/ 504 h 504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2308" h="504">
                          <a:moveTo>
                            <a:pt x="0" y="504"/>
                          </a:moveTo>
                          <a:cubicBezTo>
                            <a:pt x="3" y="472"/>
                            <a:pt x="6" y="352"/>
                            <a:pt x="15" y="314"/>
                          </a:cubicBezTo>
                          <a:cubicBezTo>
                            <a:pt x="24" y="276"/>
                            <a:pt x="26" y="302"/>
                            <a:pt x="52" y="276"/>
                          </a:cubicBezTo>
                          <a:cubicBezTo>
                            <a:pt x="78" y="250"/>
                            <a:pt x="124" y="190"/>
                            <a:pt x="172" y="156"/>
                          </a:cubicBezTo>
                          <a:cubicBezTo>
                            <a:pt x="220" y="122"/>
                            <a:pt x="244" y="90"/>
                            <a:pt x="340" y="72"/>
                          </a:cubicBezTo>
                          <a:cubicBezTo>
                            <a:pt x="436" y="54"/>
                            <a:pt x="420" y="60"/>
                            <a:pt x="748" y="48"/>
                          </a:cubicBezTo>
                          <a:cubicBezTo>
                            <a:pt x="1076" y="36"/>
                            <a:pt x="1983" y="10"/>
                            <a:pt x="2308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22" name="Freeform 14"/>
                    <p:cNvSpPr/>
                    <p:nvPr/>
                  </p:nvSpPr>
                  <p:spPr bwMode="auto">
                    <a:xfrm>
                      <a:off x="3197" y="2689"/>
                      <a:ext cx="2299" cy="948"/>
                    </a:xfrm>
                    <a:custGeom>
                      <a:avLst/>
                      <a:gdLst>
                        <a:gd name="T0" fmla="*/ 0 w 2299"/>
                        <a:gd name="T1" fmla="*/ 948 h 948"/>
                        <a:gd name="T2" fmla="*/ 55 w 2299"/>
                        <a:gd name="T3" fmla="*/ 408 h 948"/>
                        <a:gd name="T4" fmla="*/ 211 w 2299"/>
                        <a:gd name="T5" fmla="*/ 156 h 948"/>
                        <a:gd name="T6" fmla="*/ 413 w 2299"/>
                        <a:gd name="T7" fmla="*/ 69 h 948"/>
                        <a:gd name="T8" fmla="*/ 1207 w 2299"/>
                        <a:gd name="T9" fmla="*/ 12 h 948"/>
                        <a:gd name="T10" fmla="*/ 2299 w 2299"/>
                        <a:gd name="T11" fmla="*/ 0 h 94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299"/>
                        <a:gd name="T19" fmla="*/ 0 h 948"/>
                        <a:gd name="T20" fmla="*/ 2299 w 2299"/>
                        <a:gd name="T21" fmla="*/ 948 h 94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299" h="948">
                          <a:moveTo>
                            <a:pt x="0" y="948"/>
                          </a:moveTo>
                          <a:cubicBezTo>
                            <a:pt x="9" y="858"/>
                            <a:pt x="20" y="540"/>
                            <a:pt x="55" y="408"/>
                          </a:cubicBezTo>
                          <a:cubicBezTo>
                            <a:pt x="90" y="276"/>
                            <a:pt x="151" y="212"/>
                            <a:pt x="211" y="156"/>
                          </a:cubicBezTo>
                          <a:cubicBezTo>
                            <a:pt x="271" y="100"/>
                            <a:pt x="247" y="93"/>
                            <a:pt x="413" y="69"/>
                          </a:cubicBezTo>
                          <a:cubicBezTo>
                            <a:pt x="579" y="45"/>
                            <a:pt x="893" y="23"/>
                            <a:pt x="1207" y="12"/>
                          </a:cubicBezTo>
                          <a:cubicBezTo>
                            <a:pt x="1521" y="1"/>
                            <a:pt x="2072" y="2"/>
                            <a:pt x="2299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23" name="Freeform 15"/>
                    <p:cNvSpPr/>
                    <p:nvPr/>
                  </p:nvSpPr>
                  <p:spPr bwMode="auto">
                    <a:xfrm>
                      <a:off x="3200" y="2221"/>
                      <a:ext cx="2260" cy="1380"/>
                    </a:xfrm>
                    <a:custGeom>
                      <a:avLst/>
                      <a:gdLst>
                        <a:gd name="T0" fmla="*/ 0 w 2260"/>
                        <a:gd name="T1" fmla="*/ 1380 h 1380"/>
                        <a:gd name="T2" fmla="*/ 73 w 2260"/>
                        <a:gd name="T3" fmla="*/ 525 h 1380"/>
                        <a:gd name="T4" fmla="*/ 155 w 2260"/>
                        <a:gd name="T5" fmla="*/ 157 h 1380"/>
                        <a:gd name="T6" fmla="*/ 483 w 2260"/>
                        <a:gd name="T7" fmla="*/ 50 h 1380"/>
                        <a:gd name="T8" fmla="*/ 2260 w 2260"/>
                        <a:gd name="T9" fmla="*/ 0 h 138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60"/>
                        <a:gd name="T16" fmla="*/ 0 h 1380"/>
                        <a:gd name="T17" fmla="*/ 2260 w 2260"/>
                        <a:gd name="T18" fmla="*/ 1380 h 138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60" h="1380">
                          <a:moveTo>
                            <a:pt x="0" y="1380"/>
                          </a:moveTo>
                          <a:cubicBezTo>
                            <a:pt x="12" y="1237"/>
                            <a:pt x="48" y="729"/>
                            <a:pt x="73" y="525"/>
                          </a:cubicBezTo>
                          <a:cubicBezTo>
                            <a:pt x="99" y="321"/>
                            <a:pt x="86" y="236"/>
                            <a:pt x="155" y="157"/>
                          </a:cubicBezTo>
                          <a:cubicBezTo>
                            <a:pt x="223" y="77"/>
                            <a:pt x="132" y="76"/>
                            <a:pt x="483" y="50"/>
                          </a:cubicBezTo>
                          <a:cubicBezTo>
                            <a:pt x="834" y="24"/>
                            <a:pt x="1890" y="10"/>
                            <a:pt x="226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24" name="Freeform 16"/>
                    <p:cNvSpPr/>
                    <p:nvPr/>
                  </p:nvSpPr>
                  <p:spPr bwMode="auto">
                    <a:xfrm>
                      <a:off x="3200" y="1813"/>
                      <a:ext cx="2224" cy="1788"/>
                    </a:xfrm>
                    <a:custGeom>
                      <a:avLst/>
                      <a:gdLst>
                        <a:gd name="T0" fmla="*/ 0 w 2224"/>
                        <a:gd name="T1" fmla="*/ 1788 h 1788"/>
                        <a:gd name="T2" fmla="*/ 89 w 2224"/>
                        <a:gd name="T3" fmla="*/ 754 h 1788"/>
                        <a:gd name="T4" fmla="*/ 112 w 2224"/>
                        <a:gd name="T5" fmla="*/ 312 h 1788"/>
                        <a:gd name="T6" fmla="*/ 209 w 2224"/>
                        <a:gd name="T7" fmla="*/ 125 h 1788"/>
                        <a:gd name="T8" fmla="*/ 640 w 2224"/>
                        <a:gd name="T9" fmla="*/ 36 h 1788"/>
                        <a:gd name="T10" fmla="*/ 2224 w 2224"/>
                        <a:gd name="T11" fmla="*/ 0 h 178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224"/>
                        <a:gd name="T19" fmla="*/ 0 h 1788"/>
                        <a:gd name="T20" fmla="*/ 2224 w 2224"/>
                        <a:gd name="T21" fmla="*/ 1788 h 178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224" h="1788">
                          <a:moveTo>
                            <a:pt x="0" y="1788"/>
                          </a:moveTo>
                          <a:cubicBezTo>
                            <a:pt x="15" y="1616"/>
                            <a:pt x="70" y="1000"/>
                            <a:pt x="89" y="754"/>
                          </a:cubicBezTo>
                          <a:cubicBezTo>
                            <a:pt x="108" y="508"/>
                            <a:pt x="92" y="417"/>
                            <a:pt x="112" y="312"/>
                          </a:cubicBezTo>
                          <a:cubicBezTo>
                            <a:pt x="132" y="207"/>
                            <a:pt x="121" y="171"/>
                            <a:pt x="209" y="125"/>
                          </a:cubicBezTo>
                          <a:cubicBezTo>
                            <a:pt x="297" y="79"/>
                            <a:pt x="304" y="57"/>
                            <a:pt x="640" y="36"/>
                          </a:cubicBezTo>
                          <a:cubicBezTo>
                            <a:pt x="976" y="15"/>
                            <a:pt x="1894" y="8"/>
                            <a:pt x="2224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25" name="Freeform 17"/>
                    <p:cNvSpPr/>
                    <p:nvPr/>
                  </p:nvSpPr>
                  <p:spPr bwMode="auto">
                    <a:xfrm>
                      <a:off x="3200" y="1260"/>
                      <a:ext cx="2212" cy="2377"/>
                    </a:xfrm>
                    <a:custGeom>
                      <a:avLst/>
                      <a:gdLst>
                        <a:gd name="T0" fmla="*/ 0 w 2212"/>
                        <a:gd name="T1" fmla="*/ 2377 h 2377"/>
                        <a:gd name="T2" fmla="*/ 93 w 2212"/>
                        <a:gd name="T3" fmla="*/ 1248 h 2377"/>
                        <a:gd name="T4" fmla="*/ 186 w 2212"/>
                        <a:gd name="T5" fmla="*/ 369 h 2377"/>
                        <a:gd name="T6" fmla="*/ 532 w 2212"/>
                        <a:gd name="T7" fmla="*/ 61 h 2377"/>
                        <a:gd name="T8" fmla="*/ 2212 w 2212"/>
                        <a:gd name="T9" fmla="*/ 1 h 237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12"/>
                        <a:gd name="T16" fmla="*/ 0 h 2377"/>
                        <a:gd name="T17" fmla="*/ 2212 w 2212"/>
                        <a:gd name="T18" fmla="*/ 2377 h 237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12" h="2377">
                          <a:moveTo>
                            <a:pt x="0" y="2377"/>
                          </a:moveTo>
                          <a:cubicBezTo>
                            <a:pt x="15" y="2189"/>
                            <a:pt x="62" y="1583"/>
                            <a:pt x="93" y="1248"/>
                          </a:cubicBezTo>
                          <a:cubicBezTo>
                            <a:pt x="124" y="914"/>
                            <a:pt x="113" y="567"/>
                            <a:pt x="186" y="369"/>
                          </a:cubicBezTo>
                          <a:cubicBezTo>
                            <a:pt x="259" y="171"/>
                            <a:pt x="194" y="122"/>
                            <a:pt x="532" y="61"/>
                          </a:cubicBezTo>
                          <a:cubicBezTo>
                            <a:pt x="870" y="0"/>
                            <a:pt x="1862" y="13"/>
                            <a:pt x="2212" y="1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sm"/>
                      <a:tailEnd type="none" w="med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12313" name="Oval 18"/>
            <p:cNvSpPr>
              <a:spLocks noChangeArrowheads="1"/>
            </p:cNvSpPr>
            <p:nvPr/>
          </p:nvSpPr>
          <p:spPr bwMode="auto">
            <a:xfrm>
              <a:off x="2592" y="1824"/>
              <a:ext cx="72" cy="72"/>
            </a:xfrm>
            <a:prstGeom prst="ellipse">
              <a:avLst/>
            </a:prstGeom>
            <a:solidFill>
              <a:srgbClr val="FF3300"/>
            </a:solidFill>
            <a:ln w="38100">
              <a:solidFill>
                <a:srgbClr val="FF33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Char char="•"/>
              </a:pPr>
              <a:endParaRPr lang="zh-CN" altLang="en-US">
                <a:ea typeface="楷体_GB2312" pitchFamily="49" charset="-122"/>
              </a:endParaRPr>
            </a:p>
          </p:txBody>
        </p:sp>
      </p:grpSp>
      <p:grpSp>
        <p:nvGrpSpPr>
          <p:cNvPr id="7" name="Group 19"/>
          <p:cNvGrpSpPr/>
          <p:nvPr/>
        </p:nvGrpSpPr>
        <p:grpSpPr bwMode="auto">
          <a:xfrm>
            <a:off x="3257550" y="2228850"/>
            <a:ext cx="1828800" cy="4000500"/>
            <a:chOff x="2052" y="1404"/>
            <a:chExt cx="1152" cy="2520"/>
          </a:xfrm>
        </p:grpSpPr>
        <p:sp>
          <p:nvSpPr>
            <p:cNvPr id="12308" name="Line 20"/>
            <p:cNvSpPr>
              <a:spLocks noChangeShapeType="1"/>
            </p:cNvSpPr>
            <p:nvPr/>
          </p:nvSpPr>
          <p:spPr bwMode="auto">
            <a:xfrm>
              <a:off x="2604" y="1872"/>
              <a:ext cx="0" cy="19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09" name="Line 21"/>
            <p:cNvSpPr>
              <a:spLocks noChangeShapeType="1"/>
            </p:cNvSpPr>
            <p:nvPr/>
          </p:nvSpPr>
          <p:spPr bwMode="auto">
            <a:xfrm flipH="1">
              <a:off x="2052" y="1404"/>
              <a:ext cx="12" cy="252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10" name="Line 22"/>
            <p:cNvSpPr>
              <a:spLocks noChangeShapeType="1"/>
            </p:cNvSpPr>
            <p:nvPr/>
          </p:nvSpPr>
          <p:spPr bwMode="auto">
            <a:xfrm flipH="1">
              <a:off x="3204" y="2592"/>
              <a:ext cx="0" cy="1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Group 23"/>
          <p:cNvGrpSpPr/>
          <p:nvPr/>
        </p:nvGrpSpPr>
        <p:grpSpPr bwMode="auto">
          <a:xfrm>
            <a:off x="3238500" y="4648200"/>
            <a:ext cx="1852613" cy="1485900"/>
            <a:chOff x="2040" y="2928"/>
            <a:chExt cx="1166" cy="936"/>
          </a:xfrm>
        </p:grpSpPr>
        <p:sp>
          <p:nvSpPr>
            <p:cNvPr id="12306" name="Freeform 24"/>
            <p:cNvSpPr/>
            <p:nvPr/>
          </p:nvSpPr>
          <p:spPr bwMode="auto">
            <a:xfrm>
              <a:off x="2592" y="2928"/>
              <a:ext cx="614" cy="468"/>
            </a:xfrm>
            <a:custGeom>
              <a:avLst/>
              <a:gdLst>
                <a:gd name="T0" fmla="*/ 0 w 614"/>
                <a:gd name="T1" fmla="*/ 0 h 468"/>
                <a:gd name="T2" fmla="*/ 180 w 614"/>
                <a:gd name="T3" fmla="*/ 24 h 468"/>
                <a:gd name="T4" fmla="*/ 432 w 614"/>
                <a:gd name="T5" fmla="*/ 108 h 468"/>
                <a:gd name="T6" fmla="*/ 612 w 614"/>
                <a:gd name="T7" fmla="*/ 264 h 468"/>
                <a:gd name="T8" fmla="*/ 420 w 614"/>
                <a:gd name="T9" fmla="*/ 396 h 468"/>
                <a:gd name="T10" fmla="*/ 216 w 614"/>
                <a:gd name="T11" fmla="*/ 444 h 468"/>
                <a:gd name="T12" fmla="*/ 0 w 614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4"/>
                <a:gd name="T22" fmla="*/ 0 h 468"/>
                <a:gd name="T23" fmla="*/ 614 w 614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4" h="468">
                  <a:moveTo>
                    <a:pt x="0" y="0"/>
                  </a:moveTo>
                  <a:cubicBezTo>
                    <a:pt x="30" y="4"/>
                    <a:pt x="108" y="6"/>
                    <a:pt x="180" y="24"/>
                  </a:cubicBezTo>
                  <a:cubicBezTo>
                    <a:pt x="252" y="42"/>
                    <a:pt x="360" y="68"/>
                    <a:pt x="432" y="108"/>
                  </a:cubicBezTo>
                  <a:cubicBezTo>
                    <a:pt x="504" y="148"/>
                    <a:pt x="614" y="216"/>
                    <a:pt x="612" y="264"/>
                  </a:cubicBezTo>
                  <a:cubicBezTo>
                    <a:pt x="610" y="312"/>
                    <a:pt x="486" y="366"/>
                    <a:pt x="420" y="396"/>
                  </a:cubicBezTo>
                  <a:cubicBezTo>
                    <a:pt x="354" y="426"/>
                    <a:pt x="286" y="432"/>
                    <a:pt x="216" y="444"/>
                  </a:cubicBezTo>
                  <a:cubicBezTo>
                    <a:pt x="146" y="456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07" name="Freeform 25"/>
            <p:cNvSpPr/>
            <p:nvPr/>
          </p:nvSpPr>
          <p:spPr bwMode="auto">
            <a:xfrm flipH="1">
              <a:off x="2040" y="3396"/>
              <a:ext cx="614" cy="468"/>
            </a:xfrm>
            <a:custGeom>
              <a:avLst/>
              <a:gdLst>
                <a:gd name="T0" fmla="*/ 0 w 614"/>
                <a:gd name="T1" fmla="*/ 0 h 468"/>
                <a:gd name="T2" fmla="*/ 180 w 614"/>
                <a:gd name="T3" fmla="*/ 24 h 468"/>
                <a:gd name="T4" fmla="*/ 432 w 614"/>
                <a:gd name="T5" fmla="*/ 108 h 468"/>
                <a:gd name="T6" fmla="*/ 612 w 614"/>
                <a:gd name="T7" fmla="*/ 264 h 468"/>
                <a:gd name="T8" fmla="*/ 420 w 614"/>
                <a:gd name="T9" fmla="*/ 396 h 468"/>
                <a:gd name="T10" fmla="*/ 216 w 614"/>
                <a:gd name="T11" fmla="*/ 444 h 468"/>
                <a:gd name="T12" fmla="*/ 0 w 614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4"/>
                <a:gd name="T22" fmla="*/ 0 h 468"/>
                <a:gd name="T23" fmla="*/ 614 w 614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4" h="468">
                  <a:moveTo>
                    <a:pt x="0" y="0"/>
                  </a:moveTo>
                  <a:cubicBezTo>
                    <a:pt x="30" y="4"/>
                    <a:pt x="108" y="6"/>
                    <a:pt x="180" y="24"/>
                  </a:cubicBezTo>
                  <a:cubicBezTo>
                    <a:pt x="252" y="42"/>
                    <a:pt x="360" y="68"/>
                    <a:pt x="432" y="108"/>
                  </a:cubicBezTo>
                  <a:cubicBezTo>
                    <a:pt x="504" y="148"/>
                    <a:pt x="614" y="216"/>
                    <a:pt x="612" y="264"/>
                  </a:cubicBezTo>
                  <a:cubicBezTo>
                    <a:pt x="610" y="312"/>
                    <a:pt x="486" y="366"/>
                    <a:pt x="420" y="396"/>
                  </a:cubicBezTo>
                  <a:cubicBezTo>
                    <a:pt x="354" y="426"/>
                    <a:pt x="286" y="432"/>
                    <a:pt x="216" y="444"/>
                  </a:cubicBezTo>
                  <a:cubicBezTo>
                    <a:pt x="146" y="456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2490" name="Text Box 26"/>
          <p:cNvSpPr txBox="1">
            <a:spLocks noChangeArrowheads="1"/>
          </p:cNvSpPr>
          <p:nvPr/>
        </p:nvSpPr>
        <p:spPr bwMode="auto">
          <a:xfrm>
            <a:off x="5219700" y="4919663"/>
            <a:ext cx="857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>
                <a:solidFill>
                  <a:schemeClr val="accent1"/>
                </a:solidFill>
                <a:ea typeface="楷体_GB2312" pitchFamily="49" charset="-122"/>
              </a:rPr>
              <a:t>u</a:t>
            </a:r>
            <a:r>
              <a:rPr lang="en-US" altLang="zh-CN" sz="3200" baseline="-25000">
                <a:solidFill>
                  <a:schemeClr val="accent1"/>
                </a:solidFill>
                <a:ea typeface="楷体_GB2312" pitchFamily="49" charset="-122"/>
              </a:rPr>
              <a:t>o</a:t>
            </a:r>
            <a:endParaRPr lang="en-US" altLang="zh-CN" sz="3200">
              <a:ea typeface="楷体_GB2312" pitchFamily="49" charset="-122"/>
            </a:endParaRPr>
          </a:p>
        </p:txBody>
      </p:sp>
      <p:sp>
        <p:nvSpPr>
          <p:cNvPr id="62491" name="AutoShape 27"/>
          <p:cNvSpPr>
            <a:spLocks noChangeArrowheads="1"/>
          </p:cNvSpPr>
          <p:nvPr/>
        </p:nvSpPr>
        <p:spPr bwMode="auto">
          <a:xfrm>
            <a:off x="744538" y="3228975"/>
            <a:ext cx="1822450" cy="2235200"/>
          </a:xfrm>
          <a:prstGeom prst="wedgeRoundRectCallout">
            <a:avLst>
              <a:gd name="adj1" fmla="val 87718"/>
              <a:gd name="adj2" fmla="val 61009"/>
              <a:gd name="adj3" fmla="val 16667"/>
            </a:avLst>
          </a:prstGeom>
          <a:noFill/>
          <a:ln w="3810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可输出的最大不失真信号</a:t>
            </a:r>
            <a:endParaRPr lang="zh-CN" altLang="en-US" sz="3200">
              <a:ea typeface="楷体_GB2312" pitchFamily="49" charset="-122"/>
            </a:endParaRPr>
          </a:p>
        </p:txBody>
      </p:sp>
      <p:sp>
        <p:nvSpPr>
          <p:cNvPr id="12295" name="Text Box 28"/>
          <p:cNvSpPr txBox="1">
            <a:spLocks noChangeArrowheads="1"/>
          </p:cNvSpPr>
          <p:nvPr/>
        </p:nvSpPr>
        <p:spPr bwMode="auto">
          <a:xfrm>
            <a:off x="179388" y="796925"/>
            <a:ext cx="3752850" cy="6175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合适的静态工作点</a:t>
            </a:r>
            <a:endParaRPr lang="zh-CN" altLang="en-US" sz="3200">
              <a:ea typeface="楷体_GB2312" pitchFamily="49" charset="-122"/>
            </a:endParaRPr>
          </a:p>
        </p:txBody>
      </p:sp>
      <p:grpSp>
        <p:nvGrpSpPr>
          <p:cNvPr id="9" name="Group 29"/>
          <p:cNvGrpSpPr/>
          <p:nvPr/>
        </p:nvGrpSpPr>
        <p:grpSpPr bwMode="auto">
          <a:xfrm>
            <a:off x="3200400" y="2190750"/>
            <a:ext cx="3990975" cy="2057400"/>
            <a:chOff x="2184" y="1380"/>
            <a:chExt cx="2724" cy="1296"/>
          </a:xfrm>
        </p:grpSpPr>
        <p:grpSp>
          <p:nvGrpSpPr>
            <p:cNvPr id="12298" name="Group 30"/>
            <p:cNvGrpSpPr/>
            <p:nvPr/>
          </p:nvGrpSpPr>
          <p:grpSpPr bwMode="auto">
            <a:xfrm>
              <a:off x="2184" y="1464"/>
              <a:ext cx="2394" cy="1212"/>
              <a:chOff x="2184" y="1464"/>
              <a:chExt cx="2394" cy="1212"/>
            </a:xfrm>
          </p:grpSpPr>
          <p:sp>
            <p:nvSpPr>
              <p:cNvPr id="12303" name="Line 31"/>
              <p:cNvSpPr>
                <a:spLocks noChangeShapeType="1"/>
              </p:cNvSpPr>
              <p:nvPr/>
            </p:nvSpPr>
            <p:spPr bwMode="auto">
              <a:xfrm>
                <a:off x="2184" y="1464"/>
                <a:ext cx="239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04" name="Line 32"/>
              <p:cNvSpPr>
                <a:spLocks noChangeShapeType="1"/>
              </p:cNvSpPr>
              <p:nvPr/>
            </p:nvSpPr>
            <p:spPr bwMode="auto">
              <a:xfrm>
                <a:off x="2184" y="2676"/>
                <a:ext cx="239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05" name="Line 33"/>
              <p:cNvSpPr>
                <a:spLocks noChangeShapeType="1"/>
              </p:cNvSpPr>
              <p:nvPr/>
            </p:nvSpPr>
            <p:spPr bwMode="auto">
              <a:xfrm>
                <a:off x="2184" y="2040"/>
                <a:ext cx="239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299" name="Group 34"/>
            <p:cNvGrpSpPr/>
            <p:nvPr/>
          </p:nvGrpSpPr>
          <p:grpSpPr bwMode="auto">
            <a:xfrm rot="16200000" flipV="1">
              <a:off x="3558" y="1664"/>
              <a:ext cx="1204" cy="788"/>
              <a:chOff x="2040" y="2928"/>
              <a:chExt cx="1166" cy="936"/>
            </a:xfrm>
          </p:grpSpPr>
          <p:sp>
            <p:nvSpPr>
              <p:cNvPr id="12301" name="Freeform 35"/>
              <p:cNvSpPr/>
              <p:nvPr/>
            </p:nvSpPr>
            <p:spPr bwMode="auto">
              <a:xfrm>
                <a:off x="2592" y="2928"/>
                <a:ext cx="614" cy="468"/>
              </a:xfrm>
              <a:custGeom>
                <a:avLst/>
                <a:gdLst>
                  <a:gd name="T0" fmla="*/ 0 w 614"/>
                  <a:gd name="T1" fmla="*/ 0 h 468"/>
                  <a:gd name="T2" fmla="*/ 180 w 614"/>
                  <a:gd name="T3" fmla="*/ 24 h 468"/>
                  <a:gd name="T4" fmla="*/ 432 w 614"/>
                  <a:gd name="T5" fmla="*/ 108 h 468"/>
                  <a:gd name="T6" fmla="*/ 612 w 614"/>
                  <a:gd name="T7" fmla="*/ 264 h 468"/>
                  <a:gd name="T8" fmla="*/ 420 w 614"/>
                  <a:gd name="T9" fmla="*/ 396 h 468"/>
                  <a:gd name="T10" fmla="*/ 216 w 614"/>
                  <a:gd name="T11" fmla="*/ 444 h 468"/>
                  <a:gd name="T12" fmla="*/ 0 w 614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4"/>
                  <a:gd name="T22" fmla="*/ 0 h 468"/>
                  <a:gd name="T23" fmla="*/ 614 w 614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4" h="468">
                    <a:moveTo>
                      <a:pt x="0" y="0"/>
                    </a:moveTo>
                    <a:cubicBezTo>
                      <a:pt x="30" y="4"/>
                      <a:pt x="108" y="6"/>
                      <a:pt x="180" y="24"/>
                    </a:cubicBezTo>
                    <a:cubicBezTo>
                      <a:pt x="252" y="42"/>
                      <a:pt x="360" y="68"/>
                      <a:pt x="432" y="108"/>
                    </a:cubicBezTo>
                    <a:cubicBezTo>
                      <a:pt x="504" y="148"/>
                      <a:pt x="614" y="216"/>
                      <a:pt x="612" y="264"/>
                    </a:cubicBezTo>
                    <a:cubicBezTo>
                      <a:pt x="610" y="312"/>
                      <a:pt x="486" y="366"/>
                      <a:pt x="420" y="396"/>
                    </a:cubicBezTo>
                    <a:cubicBezTo>
                      <a:pt x="354" y="426"/>
                      <a:pt x="286" y="432"/>
                      <a:pt x="216" y="444"/>
                    </a:cubicBezTo>
                    <a:cubicBezTo>
                      <a:pt x="146" y="456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302" name="Freeform 36"/>
              <p:cNvSpPr/>
              <p:nvPr/>
            </p:nvSpPr>
            <p:spPr bwMode="auto">
              <a:xfrm flipH="1">
                <a:off x="2040" y="3396"/>
                <a:ext cx="614" cy="468"/>
              </a:xfrm>
              <a:custGeom>
                <a:avLst/>
                <a:gdLst>
                  <a:gd name="T0" fmla="*/ 0 w 614"/>
                  <a:gd name="T1" fmla="*/ 0 h 468"/>
                  <a:gd name="T2" fmla="*/ 180 w 614"/>
                  <a:gd name="T3" fmla="*/ 24 h 468"/>
                  <a:gd name="T4" fmla="*/ 432 w 614"/>
                  <a:gd name="T5" fmla="*/ 108 h 468"/>
                  <a:gd name="T6" fmla="*/ 612 w 614"/>
                  <a:gd name="T7" fmla="*/ 264 h 468"/>
                  <a:gd name="T8" fmla="*/ 420 w 614"/>
                  <a:gd name="T9" fmla="*/ 396 h 468"/>
                  <a:gd name="T10" fmla="*/ 216 w 614"/>
                  <a:gd name="T11" fmla="*/ 444 h 468"/>
                  <a:gd name="T12" fmla="*/ 0 w 614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4"/>
                  <a:gd name="T22" fmla="*/ 0 h 468"/>
                  <a:gd name="T23" fmla="*/ 614 w 614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4" h="468">
                    <a:moveTo>
                      <a:pt x="0" y="0"/>
                    </a:moveTo>
                    <a:cubicBezTo>
                      <a:pt x="30" y="4"/>
                      <a:pt x="108" y="6"/>
                      <a:pt x="180" y="24"/>
                    </a:cubicBezTo>
                    <a:cubicBezTo>
                      <a:pt x="252" y="42"/>
                      <a:pt x="360" y="68"/>
                      <a:pt x="432" y="108"/>
                    </a:cubicBezTo>
                    <a:cubicBezTo>
                      <a:pt x="504" y="148"/>
                      <a:pt x="614" y="216"/>
                      <a:pt x="612" y="264"/>
                    </a:cubicBezTo>
                    <a:cubicBezTo>
                      <a:pt x="610" y="312"/>
                      <a:pt x="486" y="366"/>
                      <a:pt x="420" y="396"/>
                    </a:cubicBezTo>
                    <a:cubicBezTo>
                      <a:pt x="354" y="426"/>
                      <a:pt x="286" y="432"/>
                      <a:pt x="216" y="444"/>
                    </a:cubicBezTo>
                    <a:cubicBezTo>
                      <a:pt x="146" y="456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300" name="Text Box 37"/>
            <p:cNvSpPr txBox="1">
              <a:spLocks noChangeArrowheads="1"/>
            </p:cNvSpPr>
            <p:nvPr/>
          </p:nvSpPr>
          <p:spPr bwMode="auto">
            <a:xfrm>
              <a:off x="4578" y="1380"/>
              <a:ext cx="33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>
                  <a:solidFill>
                    <a:schemeClr val="accent1"/>
                  </a:solidFill>
                  <a:ea typeface="楷体_GB2312" pitchFamily="49" charset="-122"/>
                </a:rPr>
                <a:t>i</a:t>
              </a:r>
              <a:r>
                <a:rPr lang="en-US" altLang="zh-CN" sz="3200" baseline="-25000">
                  <a:solidFill>
                    <a:schemeClr val="accent1"/>
                  </a:solidFill>
                  <a:ea typeface="楷体_GB2312" pitchFamily="49" charset="-122"/>
                </a:rPr>
                <a:t>c</a:t>
              </a:r>
              <a:endParaRPr lang="en-US" altLang="zh-CN" sz="3200">
                <a:solidFill>
                  <a:schemeClr val="accent1"/>
                </a:solidFill>
                <a:ea typeface="楷体_GB2312" pitchFamily="49" charset="-122"/>
              </a:endParaRPr>
            </a:p>
          </p:txBody>
        </p:sp>
      </p:grpSp>
      <p:sp>
        <p:nvSpPr>
          <p:cNvPr id="12297" name="Text Box 5"/>
          <p:cNvSpPr txBox="1">
            <a:spLocks noChangeArrowheads="1"/>
          </p:cNvSpPr>
          <p:nvPr/>
        </p:nvSpPr>
        <p:spPr bwMode="auto">
          <a:xfrm>
            <a:off x="5575300" y="4037013"/>
            <a:ext cx="6937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aseline="0">
                <a:ea typeface="楷体_GB2312" pitchFamily="49" charset="-122"/>
              </a:rPr>
              <a:t>u</a:t>
            </a:r>
            <a:r>
              <a:rPr lang="en-US" altLang="zh-CN" sz="2400" baseline="-25000">
                <a:ea typeface="楷体_GB2312" pitchFamily="49" charset="-122"/>
              </a:rPr>
              <a:t>CE</a:t>
            </a:r>
            <a:endParaRPr lang="en-US" altLang="zh-CN" sz="2400">
              <a:ea typeface="楷体_GB2312" pitchFamily="49" charset="-122"/>
            </a:endParaRPr>
          </a:p>
        </p:txBody>
      </p:sp>
      <p:pic>
        <p:nvPicPr>
          <p:cNvPr id="3" name="晶体管-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2490" grpId="0" autoUpdateAnimBg="0" build="p"/>
      <p:bldP spid="62491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内容占位符 1"/>
          <p:cNvSpPr txBox="1"/>
          <p:nvPr/>
        </p:nvSpPr>
        <p:spPr bwMode="auto">
          <a:xfrm>
            <a:off x="523875" y="1701800"/>
            <a:ext cx="76787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100"/>
              <a:t>改变静态工作点，用示波器观察输出波形的改变；</a:t>
            </a:r>
            <a:endParaRPr lang="en-US" altLang="zh-CN" sz="2100"/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100" i="1">
                <a:solidFill>
                  <a:srgbClr val="FF0000"/>
                </a:solidFill>
              </a:rPr>
              <a:t>u</a:t>
            </a:r>
            <a:r>
              <a:rPr lang="en-US" altLang="zh-CN" sz="2100">
                <a:solidFill>
                  <a:srgbClr val="FF0000"/>
                </a:solidFill>
              </a:rPr>
              <a:t>s=5</a:t>
            </a:r>
            <a:r>
              <a:rPr lang="en-US" altLang="zh-CN" sz="2100" u="sng">
                <a:solidFill>
                  <a:srgbClr val="FF0000"/>
                </a:solidFill>
              </a:rPr>
              <a:t>0mV</a:t>
            </a:r>
            <a:r>
              <a:rPr lang="en-US" altLang="zh-CN" sz="1800" u="sng">
                <a:solidFill>
                  <a:srgbClr val="FF0000"/>
                </a:solidFill>
              </a:rPr>
              <a:t>p-p</a:t>
            </a:r>
            <a:r>
              <a:rPr lang="zh-CN" altLang="en-US" sz="2100">
                <a:solidFill>
                  <a:srgbClr val="FF0000"/>
                </a:solidFill>
              </a:rPr>
              <a:t>，即</a:t>
            </a:r>
            <a:r>
              <a:rPr lang="en-US" altLang="zh-CN" sz="2100">
                <a:solidFill>
                  <a:srgbClr val="FF0000"/>
                </a:solidFill>
              </a:rPr>
              <a:t>Vpk=25mv</a:t>
            </a:r>
            <a:r>
              <a:rPr lang="zh-CN" altLang="en-US" sz="2100">
                <a:solidFill>
                  <a:srgbClr val="FF0000"/>
                </a:solidFill>
              </a:rPr>
              <a:t>；</a:t>
            </a:r>
            <a:endParaRPr lang="zh-CN" altLang="en-US" sz="2100"/>
          </a:p>
        </p:txBody>
      </p:sp>
      <p:sp>
        <p:nvSpPr>
          <p:cNvPr id="9" name="标题 3"/>
          <p:cNvSpPr txBox="1"/>
          <p:nvPr/>
        </p:nvSpPr>
        <p:spPr>
          <a:xfrm>
            <a:off x="1492250" y="1119188"/>
            <a:ext cx="6265863" cy="693737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300" dirty="0" err="1"/>
              <a:t>Multisim</a:t>
            </a:r>
            <a:r>
              <a:rPr lang="zh-CN" altLang="en-US" sz="3300" dirty="0"/>
              <a:t>构建晶体管放大电路的步骤</a:t>
            </a:r>
            <a:endParaRPr lang="zh-CN" altLang="en-US" sz="3300" dirty="0"/>
          </a:p>
        </p:txBody>
      </p:sp>
      <p:pic>
        <p:nvPicPr>
          <p:cNvPr id="49156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2325688"/>
            <a:ext cx="3068638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325688"/>
            <a:ext cx="3232150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文本框 3"/>
          <p:cNvSpPr txBox="1">
            <a:spLocks noChangeArrowheads="1"/>
          </p:cNvSpPr>
          <p:nvPr/>
        </p:nvSpPr>
        <p:spPr bwMode="auto">
          <a:xfrm>
            <a:off x="1935163" y="5230813"/>
            <a:ext cx="344963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baseline="-2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100"/>
              <a:t>Q</a:t>
            </a:r>
            <a:r>
              <a:rPr lang="zh-CN" altLang="en-US" sz="2100"/>
              <a:t>点过高和过低的波形</a:t>
            </a:r>
            <a:endParaRPr lang="zh-CN" altLang="en-US" sz="2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1866900" y="1981200"/>
            <a:ext cx="2667000" cy="2781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3"/>
          <p:cNvGrpSpPr/>
          <p:nvPr/>
        </p:nvGrpSpPr>
        <p:grpSpPr bwMode="auto">
          <a:xfrm>
            <a:off x="2076450" y="1260475"/>
            <a:ext cx="3197225" cy="3313113"/>
            <a:chOff x="3264" y="1490"/>
            <a:chExt cx="2015" cy="2087"/>
          </a:xfrm>
        </p:grpSpPr>
        <p:sp>
          <p:nvSpPr>
            <p:cNvPr id="13333" name="Text Box 4"/>
            <p:cNvSpPr txBox="1">
              <a:spLocks noChangeArrowheads="1"/>
            </p:cNvSpPr>
            <p:nvPr/>
          </p:nvSpPr>
          <p:spPr bwMode="auto">
            <a:xfrm>
              <a:off x="3315" y="1490"/>
              <a:ext cx="342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>
                  <a:ea typeface="楷体_GB2312" pitchFamily="49" charset="-122"/>
                </a:rPr>
                <a:t>i</a:t>
              </a:r>
              <a:r>
                <a:rPr lang="en-US" altLang="zh-CN" sz="2000" baseline="-25000">
                  <a:ea typeface="楷体_GB2312" pitchFamily="49" charset="-122"/>
                </a:rPr>
                <a:t>C</a:t>
              </a:r>
              <a:endParaRPr lang="en-US" altLang="zh-CN" sz="2000">
                <a:ea typeface="楷体_GB2312" pitchFamily="49" charset="-122"/>
              </a:endParaRPr>
            </a:p>
          </p:txBody>
        </p:sp>
        <p:sp>
          <p:nvSpPr>
            <p:cNvPr id="13334" name="Text Box 5"/>
            <p:cNvSpPr txBox="1">
              <a:spLocks noChangeArrowheads="1"/>
            </p:cNvSpPr>
            <p:nvPr/>
          </p:nvSpPr>
          <p:spPr bwMode="auto">
            <a:xfrm>
              <a:off x="4871" y="3207"/>
              <a:ext cx="408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aseline="0">
                  <a:ea typeface="楷体_GB2312" pitchFamily="49" charset="-122"/>
                </a:rPr>
                <a:t>u</a:t>
              </a:r>
              <a:r>
                <a:rPr lang="en-US" altLang="zh-CN" sz="2000" baseline="-25000">
                  <a:ea typeface="楷体_GB2312" pitchFamily="49" charset="-122"/>
                </a:rPr>
                <a:t>CE</a:t>
              </a:r>
              <a:endParaRPr lang="en-US" altLang="zh-CN" sz="2000">
                <a:ea typeface="楷体_GB2312" pitchFamily="49" charset="-122"/>
              </a:endParaRPr>
            </a:p>
          </p:txBody>
        </p:sp>
        <p:grpSp>
          <p:nvGrpSpPr>
            <p:cNvPr id="13335" name="Group 6"/>
            <p:cNvGrpSpPr/>
            <p:nvPr/>
          </p:nvGrpSpPr>
          <p:grpSpPr bwMode="auto">
            <a:xfrm>
              <a:off x="3264" y="1585"/>
              <a:ext cx="1584" cy="1896"/>
              <a:chOff x="3180" y="1585"/>
              <a:chExt cx="1584" cy="1896"/>
            </a:xfrm>
          </p:grpSpPr>
          <p:sp>
            <p:nvSpPr>
              <p:cNvPr id="13336" name="Line 7"/>
              <p:cNvSpPr>
                <a:spLocks noChangeShapeType="1"/>
              </p:cNvSpPr>
              <p:nvPr/>
            </p:nvSpPr>
            <p:spPr bwMode="auto">
              <a:xfrm flipV="1">
                <a:off x="3180" y="3481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3337" name="Group 8"/>
              <p:cNvGrpSpPr/>
              <p:nvPr/>
            </p:nvGrpSpPr>
            <p:grpSpPr bwMode="auto">
              <a:xfrm>
                <a:off x="3181" y="1585"/>
                <a:ext cx="1288" cy="1896"/>
                <a:chOff x="3181" y="1753"/>
                <a:chExt cx="1288" cy="1896"/>
              </a:xfrm>
            </p:grpSpPr>
            <p:sp>
              <p:nvSpPr>
                <p:cNvPr id="13338" name="Line 9"/>
                <p:cNvSpPr>
                  <a:spLocks noChangeShapeType="1"/>
                </p:cNvSpPr>
                <p:nvPr/>
              </p:nvSpPr>
              <p:spPr bwMode="auto">
                <a:xfrm flipH="1" flipV="1">
                  <a:off x="3192" y="1753"/>
                  <a:ext cx="0" cy="189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3339" name="Group 10"/>
                <p:cNvGrpSpPr/>
                <p:nvPr/>
              </p:nvGrpSpPr>
              <p:grpSpPr bwMode="auto">
                <a:xfrm>
                  <a:off x="3181" y="2028"/>
                  <a:ext cx="1288" cy="1609"/>
                  <a:chOff x="3181" y="1260"/>
                  <a:chExt cx="2387" cy="2377"/>
                </a:xfrm>
              </p:grpSpPr>
              <p:sp>
                <p:nvSpPr>
                  <p:cNvPr id="13340" name="Freeform 11"/>
                  <p:cNvSpPr/>
                  <p:nvPr/>
                </p:nvSpPr>
                <p:spPr bwMode="auto">
                  <a:xfrm>
                    <a:off x="3181" y="3505"/>
                    <a:ext cx="2387" cy="131"/>
                  </a:xfrm>
                  <a:custGeom>
                    <a:avLst/>
                    <a:gdLst>
                      <a:gd name="T0" fmla="*/ 19 w 2387"/>
                      <a:gd name="T1" fmla="*/ 131 h 131"/>
                      <a:gd name="T2" fmla="*/ 69 w 2387"/>
                      <a:gd name="T3" fmla="*/ 95 h 131"/>
                      <a:gd name="T4" fmla="*/ 431 w 2387"/>
                      <a:gd name="T5" fmla="*/ 24 h 131"/>
                      <a:gd name="T6" fmla="*/ 2387 w 2387"/>
                      <a:gd name="T7" fmla="*/ 0 h 13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387"/>
                      <a:gd name="T13" fmla="*/ 0 h 131"/>
                      <a:gd name="T14" fmla="*/ 2387 w 2387"/>
                      <a:gd name="T15" fmla="*/ 131 h 13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387" h="131">
                        <a:moveTo>
                          <a:pt x="19" y="131"/>
                        </a:moveTo>
                        <a:cubicBezTo>
                          <a:pt x="27" y="125"/>
                          <a:pt x="0" y="113"/>
                          <a:pt x="69" y="95"/>
                        </a:cubicBezTo>
                        <a:cubicBezTo>
                          <a:pt x="138" y="77"/>
                          <a:pt x="45" y="40"/>
                          <a:pt x="431" y="24"/>
                        </a:cubicBezTo>
                        <a:cubicBezTo>
                          <a:pt x="817" y="8"/>
                          <a:pt x="1980" y="5"/>
                          <a:pt x="2387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1" name="Freeform 12"/>
                  <p:cNvSpPr/>
                  <p:nvPr/>
                </p:nvSpPr>
                <p:spPr bwMode="auto">
                  <a:xfrm>
                    <a:off x="3200" y="3133"/>
                    <a:ext cx="2308" cy="504"/>
                  </a:xfrm>
                  <a:custGeom>
                    <a:avLst/>
                    <a:gdLst>
                      <a:gd name="T0" fmla="*/ 0 w 2308"/>
                      <a:gd name="T1" fmla="*/ 504 h 504"/>
                      <a:gd name="T2" fmla="*/ 15 w 2308"/>
                      <a:gd name="T3" fmla="*/ 314 h 504"/>
                      <a:gd name="T4" fmla="*/ 52 w 2308"/>
                      <a:gd name="T5" fmla="*/ 276 h 504"/>
                      <a:gd name="T6" fmla="*/ 172 w 2308"/>
                      <a:gd name="T7" fmla="*/ 156 h 504"/>
                      <a:gd name="T8" fmla="*/ 340 w 2308"/>
                      <a:gd name="T9" fmla="*/ 72 h 504"/>
                      <a:gd name="T10" fmla="*/ 748 w 2308"/>
                      <a:gd name="T11" fmla="*/ 48 h 504"/>
                      <a:gd name="T12" fmla="*/ 2308 w 2308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308"/>
                      <a:gd name="T22" fmla="*/ 0 h 504"/>
                      <a:gd name="T23" fmla="*/ 2308 w 2308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308" h="504">
                        <a:moveTo>
                          <a:pt x="0" y="504"/>
                        </a:moveTo>
                        <a:cubicBezTo>
                          <a:pt x="3" y="472"/>
                          <a:pt x="6" y="352"/>
                          <a:pt x="15" y="314"/>
                        </a:cubicBezTo>
                        <a:cubicBezTo>
                          <a:pt x="24" y="276"/>
                          <a:pt x="26" y="302"/>
                          <a:pt x="52" y="276"/>
                        </a:cubicBezTo>
                        <a:cubicBezTo>
                          <a:pt x="78" y="250"/>
                          <a:pt x="124" y="190"/>
                          <a:pt x="172" y="156"/>
                        </a:cubicBezTo>
                        <a:cubicBezTo>
                          <a:pt x="220" y="122"/>
                          <a:pt x="244" y="90"/>
                          <a:pt x="340" y="72"/>
                        </a:cubicBezTo>
                        <a:cubicBezTo>
                          <a:pt x="436" y="54"/>
                          <a:pt x="420" y="60"/>
                          <a:pt x="748" y="48"/>
                        </a:cubicBezTo>
                        <a:cubicBezTo>
                          <a:pt x="1076" y="36"/>
                          <a:pt x="1983" y="10"/>
                          <a:pt x="2308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2" name="Freeform 13"/>
                  <p:cNvSpPr/>
                  <p:nvPr/>
                </p:nvSpPr>
                <p:spPr bwMode="auto">
                  <a:xfrm>
                    <a:off x="3197" y="2689"/>
                    <a:ext cx="2299" cy="948"/>
                  </a:xfrm>
                  <a:custGeom>
                    <a:avLst/>
                    <a:gdLst>
                      <a:gd name="T0" fmla="*/ 0 w 2299"/>
                      <a:gd name="T1" fmla="*/ 948 h 948"/>
                      <a:gd name="T2" fmla="*/ 55 w 2299"/>
                      <a:gd name="T3" fmla="*/ 408 h 948"/>
                      <a:gd name="T4" fmla="*/ 211 w 2299"/>
                      <a:gd name="T5" fmla="*/ 156 h 948"/>
                      <a:gd name="T6" fmla="*/ 413 w 2299"/>
                      <a:gd name="T7" fmla="*/ 69 h 948"/>
                      <a:gd name="T8" fmla="*/ 1207 w 2299"/>
                      <a:gd name="T9" fmla="*/ 12 h 948"/>
                      <a:gd name="T10" fmla="*/ 2299 w 2299"/>
                      <a:gd name="T11" fmla="*/ 0 h 94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299"/>
                      <a:gd name="T19" fmla="*/ 0 h 948"/>
                      <a:gd name="T20" fmla="*/ 2299 w 2299"/>
                      <a:gd name="T21" fmla="*/ 948 h 94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299" h="948">
                        <a:moveTo>
                          <a:pt x="0" y="948"/>
                        </a:moveTo>
                        <a:cubicBezTo>
                          <a:pt x="9" y="858"/>
                          <a:pt x="20" y="540"/>
                          <a:pt x="55" y="408"/>
                        </a:cubicBezTo>
                        <a:cubicBezTo>
                          <a:pt x="90" y="276"/>
                          <a:pt x="151" y="212"/>
                          <a:pt x="211" y="156"/>
                        </a:cubicBezTo>
                        <a:cubicBezTo>
                          <a:pt x="271" y="100"/>
                          <a:pt x="247" y="93"/>
                          <a:pt x="413" y="69"/>
                        </a:cubicBezTo>
                        <a:cubicBezTo>
                          <a:pt x="579" y="45"/>
                          <a:pt x="893" y="23"/>
                          <a:pt x="1207" y="12"/>
                        </a:cubicBezTo>
                        <a:cubicBezTo>
                          <a:pt x="1521" y="1"/>
                          <a:pt x="2072" y="2"/>
                          <a:pt x="229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3" name="Freeform 14"/>
                  <p:cNvSpPr/>
                  <p:nvPr/>
                </p:nvSpPr>
                <p:spPr bwMode="auto">
                  <a:xfrm>
                    <a:off x="3200" y="2221"/>
                    <a:ext cx="2260" cy="1380"/>
                  </a:xfrm>
                  <a:custGeom>
                    <a:avLst/>
                    <a:gdLst>
                      <a:gd name="T0" fmla="*/ 0 w 2260"/>
                      <a:gd name="T1" fmla="*/ 1380 h 1380"/>
                      <a:gd name="T2" fmla="*/ 73 w 2260"/>
                      <a:gd name="T3" fmla="*/ 525 h 1380"/>
                      <a:gd name="T4" fmla="*/ 155 w 2260"/>
                      <a:gd name="T5" fmla="*/ 157 h 1380"/>
                      <a:gd name="T6" fmla="*/ 483 w 2260"/>
                      <a:gd name="T7" fmla="*/ 50 h 1380"/>
                      <a:gd name="T8" fmla="*/ 2260 w 2260"/>
                      <a:gd name="T9" fmla="*/ 0 h 13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60"/>
                      <a:gd name="T16" fmla="*/ 0 h 1380"/>
                      <a:gd name="T17" fmla="*/ 2260 w 2260"/>
                      <a:gd name="T18" fmla="*/ 1380 h 13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60" h="1380">
                        <a:moveTo>
                          <a:pt x="0" y="1380"/>
                        </a:moveTo>
                        <a:cubicBezTo>
                          <a:pt x="12" y="1237"/>
                          <a:pt x="48" y="729"/>
                          <a:pt x="73" y="525"/>
                        </a:cubicBezTo>
                        <a:cubicBezTo>
                          <a:pt x="99" y="321"/>
                          <a:pt x="86" y="236"/>
                          <a:pt x="155" y="157"/>
                        </a:cubicBezTo>
                        <a:cubicBezTo>
                          <a:pt x="223" y="77"/>
                          <a:pt x="132" y="76"/>
                          <a:pt x="483" y="50"/>
                        </a:cubicBezTo>
                        <a:cubicBezTo>
                          <a:pt x="834" y="24"/>
                          <a:pt x="1890" y="10"/>
                          <a:pt x="226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4" name="Freeform 15"/>
                  <p:cNvSpPr/>
                  <p:nvPr/>
                </p:nvSpPr>
                <p:spPr bwMode="auto">
                  <a:xfrm>
                    <a:off x="3200" y="1813"/>
                    <a:ext cx="2224" cy="1788"/>
                  </a:xfrm>
                  <a:custGeom>
                    <a:avLst/>
                    <a:gdLst>
                      <a:gd name="T0" fmla="*/ 0 w 2224"/>
                      <a:gd name="T1" fmla="*/ 1788 h 1788"/>
                      <a:gd name="T2" fmla="*/ 89 w 2224"/>
                      <a:gd name="T3" fmla="*/ 754 h 1788"/>
                      <a:gd name="T4" fmla="*/ 112 w 2224"/>
                      <a:gd name="T5" fmla="*/ 312 h 1788"/>
                      <a:gd name="T6" fmla="*/ 209 w 2224"/>
                      <a:gd name="T7" fmla="*/ 125 h 1788"/>
                      <a:gd name="T8" fmla="*/ 640 w 2224"/>
                      <a:gd name="T9" fmla="*/ 36 h 1788"/>
                      <a:gd name="T10" fmla="*/ 2224 w 2224"/>
                      <a:gd name="T11" fmla="*/ 0 h 178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224"/>
                      <a:gd name="T19" fmla="*/ 0 h 1788"/>
                      <a:gd name="T20" fmla="*/ 2224 w 2224"/>
                      <a:gd name="T21" fmla="*/ 1788 h 178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224" h="1788">
                        <a:moveTo>
                          <a:pt x="0" y="1788"/>
                        </a:moveTo>
                        <a:cubicBezTo>
                          <a:pt x="15" y="1616"/>
                          <a:pt x="70" y="1000"/>
                          <a:pt x="89" y="754"/>
                        </a:cubicBezTo>
                        <a:cubicBezTo>
                          <a:pt x="108" y="508"/>
                          <a:pt x="92" y="417"/>
                          <a:pt x="112" y="312"/>
                        </a:cubicBezTo>
                        <a:cubicBezTo>
                          <a:pt x="132" y="207"/>
                          <a:pt x="121" y="171"/>
                          <a:pt x="209" y="125"/>
                        </a:cubicBezTo>
                        <a:cubicBezTo>
                          <a:pt x="297" y="79"/>
                          <a:pt x="304" y="57"/>
                          <a:pt x="640" y="36"/>
                        </a:cubicBezTo>
                        <a:cubicBezTo>
                          <a:pt x="976" y="15"/>
                          <a:pt x="1894" y="8"/>
                          <a:pt x="222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5" name="Freeform 16"/>
                  <p:cNvSpPr/>
                  <p:nvPr/>
                </p:nvSpPr>
                <p:spPr bwMode="auto">
                  <a:xfrm>
                    <a:off x="3200" y="1260"/>
                    <a:ext cx="2212" cy="2377"/>
                  </a:xfrm>
                  <a:custGeom>
                    <a:avLst/>
                    <a:gdLst>
                      <a:gd name="T0" fmla="*/ 0 w 2212"/>
                      <a:gd name="T1" fmla="*/ 2377 h 2377"/>
                      <a:gd name="T2" fmla="*/ 93 w 2212"/>
                      <a:gd name="T3" fmla="*/ 1248 h 2377"/>
                      <a:gd name="T4" fmla="*/ 186 w 2212"/>
                      <a:gd name="T5" fmla="*/ 369 h 2377"/>
                      <a:gd name="T6" fmla="*/ 532 w 2212"/>
                      <a:gd name="T7" fmla="*/ 61 h 2377"/>
                      <a:gd name="T8" fmla="*/ 2212 w 2212"/>
                      <a:gd name="T9" fmla="*/ 1 h 23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2"/>
                      <a:gd name="T16" fmla="*/ 0 h 2377"/>
                      <a:gd name="T17" fmla="*/ 2212 w 2212"/>
                      <a:gd name="T18" fmla="*/ 2377 h 237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2" h="2377">
                        <a:moveTo>
                          <a:pt x="0" y="2377"/>
                        </a:moveTo>
                        <a:cubicBezTo>
                          <a:pt x="15" y="2189"/>
                          <a:pt x="62" y="1583"/>
                          <a:pt x="93" y="1248"/>
                        </a:cubicBezTo>
                        <a:cubicBezTo>
                          <a:pt x="124" y="914"/>
                          <a:pt x="113" y="567"/>
                          <a:pt x="186" y="369"/>
                        </a:cubicBezTo>
                        <a:cubicBezTo>
                          <a:pt x="259" y="171"/>
                          <a:pt x="194" y="122"/>
                          <a:pt x="532" y="61"/>
                        </a:cubicBezTo>
                        <a:cubicBezTo>
                          <a:pt x="870" y="0"/>
                          <a:pt x="1862" y="13"/>
                          <a:pt x="2212" y="1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3638550" y="3810000"/>
            <a:ext cx="114300" cy="114300"/>
          </a:xfrm>
          <a:prstGeom prst="ellipse">
            <a:avLst/>
          </a:prstGeom>
          <a:solidFill>
            <a:srgbClr val="FF3300"/>
          </a:solidFill>
          <a:ln w="38100">
            <a:solidFill>
              <a:srgbClr val="FF3300"/>
            </a:solidFill>
            <a:rou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grpSp>
        <p:nvGrpSpPr>
          <p:cNvPr id="6" name="Group 18"/>
          <p:cNvGrpSpPr/>
          <p:nvPr/>
        </p:nvGrpSpPr>
        <p:grpSpPr bwMode="auto">
          <a:xfrm>
            <a:off x="2228850" y="2133600"/>
            <a:ext cx="1809750" cy="4000500"/>
            <a:chOff x="2064" y="1344"/>
            <a:chExt cx="1140" cy="2520"/>
          </a:xfrm>
        </p:grpSpPr>
        <p:sp>
          <p:nvSpPr>
            <p:cNvPr id="13330" name="Line 19"/>
            <p:cNvSpPr>
              <a:spLocks noChangeShapeType="1"/>
            </p:cNvSpPr>
            <p:nvPr/>
          </p:nvSpPr>
          <p:spPr bwMode="auto">
            <a:xfrm>
              <a:off x="2988" y="2436"/>
              <a:ext cx="0" cy="140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31" name="Line 20"/>
            <p:cNvSpPr>
              <a:spLocks noChangeShapeType="1"/>
            </p:cNvSpPr>
            <p:nvPr/>
          </p:nvSpPr>
          <p:spPr bwMode="auto">
            <a:xfrm flipH="1">
              <a:off x="2064" y="1344"/>
              <a:ext cx="0" cy="252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32" name="Line 21"/>
            <p:cNvSpPr>
              <a:spLocks noChangeShapeType="1"/>
            </p:cNvSpPr>
            <p:nvPr/>
          </p:nvSpPr>
          <p:spPr bwMode="auto">
            <a:xfrm flipH="1">
              <a:off x="3204" y="2604"/>
              <a:ext cx="0" cy="1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" name="Group 22"/>
          <p:cNvGrpSpPr/>
          <p:nvPr/>
        </p:nvGrpSpPr>
        <p:grpSpPr bwMode="auto">
          <a:xfrm>
            <a:off x="2781300" y="4476750"/>
            <a:ext cx="1282700" cy="1485900"/>
            <a:chOff x="2412" y="2820"/>
            <a:chExt cx="808" cy="936"/>
          </a:xfrm>
        </p:grpSpPr>
        <p:sp>
          <p:nvSpPr>
            <p:cNvPr id="13328" name="Freeform 23"/>
            <p:cNvSpPr/>
            <p:nvPr/>
          </p:nvSpPr>
          <p:spPr bwMode="auto">
            <a:xfrm>
              <a:off x="2964" y="2820"/>
              <a:ext cx="256" cy="468"/>
            </a:xfrm>
            <a:custGeom>
              <a:avLst/>
              <a:gdLst>
                <a:gd name="T0" fmla="*/ 0 w 256"/>
                <a:gd name="T1" fmla="*/ 0 h 468"/>
                <a:gd name="T2" fmla="*/ 180 w 256"/>
                <a:gd name="T3" fmla="*/ 24 h 468"/>
                <a:gd name="T4" fmla="*/ 240 w 256"/>
                <a:gd name="T5" fmla="*/ 36 h 468"/>
                <a:gd name="T6" fmla="*/ 240 w 256"/>
                <a:gd name="T7" fmla="*/ 168 h 468"/>
                <a:gd name="T8" fmla="*/ 240 w 256"/>
                <a:gd name="T9" fmla="*/ 348 h 468"/>
                <a:gd name="T10" fmla="*/ 216 w 256"/>
                <a:gd name="T11" fmla="*/ 444 h 468"/>
                <a:gd name="T12" fmla="*/ 0 w 256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6"/>
                <a:gd name="T22" fmla="*/ 0 h 468"/>
                <a:gd name="T23" fmla="*/ 256 w 256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6" h="468">
                  <a:moveTo>
                    <a:pt x="0" y="0"/>
                  </a:moveTo>
                  <a:cubicBezTo>
                    <a:pt x="30" y="4"/>
                    <a:pt x="140" y="18"/>
                    <a:pt x="180" y="24"/>
                  </a:cubicBezTo>
                  <a:cubicBezTo>
                    <a:pt x="220" y="30"/>
                    <a:pt x="230" y="12"/>
                    <a:pt x="240" y="36"/>
                  </a:cubicBezTo>
                  <a:cubicBezTo>
                    <a:pt x="250" y="60"/>
                    <a:pt x="240" y="116"/>
                    <a:pt x="240" y="168"/>
                  </a:cubicBezTo>
                  <a:cubicBezTo>
                    <a:pt x="240" y="220"/>
                    <a:pt x="244" y="302"/>
                    <a:pt x="240" y="348"/>
                  </a:cubicBezTo>
                  <a:cubicBezTo>
                    <a:pt x="236" y="394"/>
                    <a:pt x="256" y="424"/>
                    <a:pt x="216" y="444"/>
                  </a:cubicBezTo>
                  <a:cubicBezTo>
                    <a:pt x="176" y="464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29" name="Freeform 24"/>
            <p:cNvSpPr/>
            <p:nvPr/>
          </p:nvSpPr>
          <p:spPr bwMode="auto">
            <a:xfrm flipH="1">
              <a:off x="2412" y="3288"/>
              <a:ext cx="614" cy="468"/>
            </a:xfrm>
            <a:custGeom>
              <a:avLst/>
              <a:gdLst>
                <a:gd name="T0" fmla="*/ 0 w 614"/>
                <a:gd name="T1" fmla="*/ 0 h 468"/>
                <a:gd name="T2" fmla="*/ 180 w 614"/>
                <a:gd name="T3" fmla="*/ 24 h 468"/>
                <a:gd name="T4" fmla="*/ 432 w 614"/>
                <a:gd name="T5" fmla="*/ 108 h 468"/>
                <a:gd name="T6" fmla="*/ 612 w 614"/>
                <a:gd name="T7" fmla="*/ 264 h 468"/>
                <a:gd name="T8" fmla="*/ 420 w 614"/>
                <a:gd name="T9" fmla="*/ 396 h 468"/>
                <a:gd name="T10" fmla="*/ 216 w 614"/>
                <a:gd name="T11" fmla="*/ 444 h 468"/>
                <a:gd name="T12" fmla="*/ 0 w 614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4"/>
                <a:gd name="T22" fmla="*/ 0 h 468"/>
                <a:gd name="T23" fmla="*/ 614 w 614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4" h="468">
                  <a:moveTo>
                    <a:pt x="0" y="0"/>
                  </a:moveTo>
                  <a:cubicBezTo>
                    <a:pt x="30" y="4"/>
                    <a:pt x="108" y="6"/>
                    <a:pt x="180" y="24"/>
                  </a:cubicBezTo>
                  <a:cubicBezTo>
                    <a:pt x="252" y="42"/>
                    <a:pt x="360" y="68"/>
                    <a:pt x="432" y="108"/>
                  </a:cubicBezTo>
                  <a:cubicBezTo>
                    <a:pt x="504" y="148"/>
                    <a:pt x="614" y="216"/>
                    <a:pt x="612" y="264"/>
                  </a:cubicBezTo>
                  <a:cubicBezTo>
                    <a:pt x="610" y="312"/>
                    <a:pt x="486" y="366"/>
                    <a:pt x="420" y="396"/>
                  </a:cubicBezTo>
                  <a:cubicBezTo>
                    <a:pt x="354" y="426"/>
                    <a:pt x="286" y="432"/>
                    <a:pt x="216" y="444"/>
                  </a:cubicBezTo>
                  <a:cubicBezTo>
                    <a:pt x="146" y="456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4171950" y="4919663"/>
            <a:ext cx="857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>
                <a:solidFill>
                  <a:schemeClr val="accent1"/>
                </a:solidFill>
                <a:ea typeface="楷体_GB2312" pitchFamily="49" charset="-122"/>
              </a:rPr>
              <a:t>u</a:t>
            </a:r>
            <a:r>
              <a:rPr lang="en-US" altLang="zh-CN" sz="3200" baseline="-25000">
                <a:solidFill>
                  <a:schemeClr val="accent1"/>
                </a:solidFill>
                <a:ea typeface="楷体_GB2312" pitchFamily="49" charset="-122"/>
              </a:rPr>
              <a:t>o</a:t>
            </a:r>
            <a:endParaRPr lang="en-US" altLang="zh-CN" sz="3200">
              <a:ea typeface="楷体_GB2312" pitchFamily="49" charset="-122"/>
            </a:endParaRPr>
          </a:p>
        </p:txBody>
      </p:sp>
      <p:sp>
        <p:nvSpPr>
          <p:cNvPr id="13320" name="Text Box 26"/>
          <p:cNvSpPr txBox="1">
            <a:spLocks noChangeArrowheads="1"/>
          </p:cNvSpPr>
          <p:nvPr/>
        </p:nvSpPr>
        <p:spPr bwMode="auto">
          <a:xfrm>
            <a:off x="539750" y="760413"/>
            <a:ext cx="5067300" cy="6175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>
                <a:ea typeface="楷体_GB2312" pitchFamily="49" charset="-122"/>
              </a:rPr>
              <a:t>Q</a:t>
            </a:r>
            <a:r>
              <a:rPr lang="zh-CN" altLang="en-US" sz="3200">
                <a:ea typeface="楷体_GB2312" pitchFamily="49" charset="-122"/>
              </a:rPr>
              <a:t>点过低，信号进入截止区</a:t>
            </a:r>
            <a:endParaRPr lang="zh-CN" altLang="en-US" sz="3200">
              <a:ea typeface="楷体_GB2312" pitchFamily="49" charset="-122"/>
            </a:endParaRPr>
          </a:p>
        </p:txBody>
      </p:sp>
      <p:grpSp>
        <p:nvGrpSpPr>
          <p:cNvPr id="8" name="Group 27"/>
          <p:cNvGrpSpPr/>
          <p:nvPr/>
        </p:nvGrpSpPr>
        <p:grpSpPr bwMode="auto">
          <a:xfrm>
            <a:off x="5829300" y="3111500"/>
            <a:ext cx="2705100" cy="1282700"/>
            <a:chOff x="3504" y="1012"/>
            <a:chExt cx="1704" cy="808"/>
          </a:xfrm>
        </p:grpSpPr>
        <p:grpSp>
          <p:nvGrpSpPr>
            <p:cNvPr id="13324" name="Group 28"/>
            <p:cNvGrpSpPr/>
            <p:nvPr/>
          </p:nvGrpSpPr>
          <p:grpSpPr bwMode="auto">
            <a:xfrm rot="-5400000">
              <a:off x="3792" y="948"/>
              <a:ext cx="808" cy="936"/>
              <a:chOff x="2412" y="2820"/>
              <a:chExt cx="808" cy="936"/>
            </a:xfrm>
          </p:grpSpPr>
          <p:sp>
            <p:nvSpPr>
              <p:cNvPr id="13326" name="Freeform 29"/>
              <p:cNvSpPr/>
              <p:nvPr/>
            </p:nvSpPr>
            <p:spPr bwMode="auto">
              <a:xfrm>
                <a:off x="2964" y="2820"/>
                <a:ext cx="256" cy="468"/>
              </a:xfrm>
              <a:custGeom>
                <a:avLst/>
                <a:gdLst>
                  <a:gd name="T0" fmla="*/ 0 w 256"/>
                  <a:gd name="T1" fmla="*/ 0 h 468"/>
                  <a:gd name="T2" fmla="*/ 180 w 256"/>
                  <a:gd name="T3" fmla="*/ 24 h 468"/>
                  <a:gd name="T4" fmla="*/ 240 w 256"/>
                  <a:gd name="T5" fmla="*/ 36 h 468"/>
                  <a:gd name="T6" fmla="*/ 240 w 256"/>
                  <a:gd name="T7" fmla="*/ 168 h 468"/>
                  <a:gd name="T8" fmla="*/ 240 w 256"/>
                  <a:gd name="T9" fmla="*/ 348 h 468"/>
                  <a:gd name="T10" fmla="*/ 216 w 256"/>
                  <a:gd name="T11" fmla="*/ 444 h 468"/>
                  <a:gd name="T12" fmla="*/ 0 w 256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56"/>
                  <a:gd name="T22" fmla="*/ 0 h 468"/>
                  <a:gd name="T23" fmla="*/ 256 w 256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56" h="468">
                    <a:moveTo>
                      <a:pt x="0" y="0"/>
                    </a:moveTo>
                    <a:cubicBezTo>
                      <a:pt x="30" y="4"/>
                      <a:pt x="140" y="18"/>
                      <a:pt x="180" y="24"/>
                    </a:cubicBezTo>
                    <a:cubicBezTo>
                      <a:pt x="220" y="30"/>
                      <a:pt x="230" y="12"/>
                      <a:pt x="240" y="36"/>
                    </a:cubicBezTo>
                    <a:cubicBezTo>
                      <a:pt x="250" y="60"/>
                      <a:pt x="240" y="116"/>
                      <a:pt x="240" y="168"/>
                    </a:cubicBezTo>
                    <a:cubicBezTo>
                      <a:pt x="240" y="220"/>
                      <a:pt x="244" y="302"/>
                      <a:pt x="240" y="348"/>
                    </a:cubicBezTo>
                    <a:cubicBezTo>
                      <a:pt x="236" y="394"/>
                      <a:pt x="256" y="424"/>
                      <a:pt x="216" y="444"/>
                    </a:cubicBezTo>
                    <a:cubicBezTo>
                      <a:pt x="176" y="464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327" name="Freeform 30"/>
              <p:cNvSpPr/>
              <p:nvPr/>
            </p:nvSpPr>
            <p:spPr bwMode="auto">
              <a:xfrm flipH="1">
                <a:off x="2412" y="3288"/>
                <a:ext cx="614" cy="468"/>
              </a:xfrm>
              <a:custGeom>
                <a:avLst/>
                <a:gdLst>
                  <a:gd name="T0" fmla="*/ 0 w 614"/>
                  <a:gd name="T1" fmla="*/ 0 h 468"/>
                  <a:gd name="T2" fmla="*/ 180 w 614"/>
                  <a:gd name="T3" fmla="*/ 24 h 468"/>
                  <a:gd name="T4" fmla="*/ 432 w 614"/>
                  <a:gd name="T5" fmla="*/ 108 h 468"/>
                  <a:gd name="T6" fmla="*/ 612 w 614"/>
                  <a:gd name="T7" fmla="*/ 264 h 468"/>
                  <a:gd name="T8" fmla="*/ 420 w 614"/>
                  <a:gd name="T9" fmla="*/ 396 h 468"/>
                  <a:gd name="T10" fmla="*/ 216 w 614"/>
                  <a:gd name="T11" fmla="*/ 444 h 468"/>
                  <a:gd name="T12" fmla="*/ 0 w 614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4"/>
                  <a:gd name="T22" fmla="*/ 0 h 468"/>
                  <a:gd name="T23" fmla="*/ 614 w 614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4" h="468">
                    <a:moveTo>
                      <a:pt x="0" y="0"/>
                    </a:moveTo>
                    <a:cubicBezTo>
                      <a:pt x="30" y="4"/>
                      <a:pt x="108" y="6"/>
                      <a:pt x="180" y="24"/>
                    </a:cubicBezTo>
                    <a:cubicBezTo>
                      <a:pt x="252" y="42"/>
                      <a:pt x="360" y="68"/>
                      <a:pt x="432" y="108"/>
                    </a:cubicBezTo>
                    <a:cubicBezTo>
                      <a:pt x="504" y="148"/>
                      <a:pt x="614" y="216"/>
                      <a:pt x="612" y="264"/>
                    </a:cubicBezTo>
                    <a:cubicBezTo>
                      <a:pt x="610" y="312"/>
                      <a:pt x="486" y="366"/>
                      <a:pt x="420" y="396"/>
                    </a:cubicBezTo>
                    <a:cubicBezTo>
                      <a:pt x="354" y="426"/>
                      <a:pt x="286" y="432"/>
                      <a:pt x="216" y="444"/>
                    </a:cubicBezTo>
                    <a:cubicBezTo>
                      <a:pt x="146" y="456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325" name="Line 31"/>
            <p:cNvSpPr>
              <a:spLocks noChangeShapeType="1"/>
            </p:cNvSpPr>
            <p:nvPr/>
          </p:nvSpPr>
          <p:spPr bwMode="auto">
            <a:xfrm>
              <a:off x="3504" y="1260"/>
              <a:ext cx="1704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728" name="Text Box 32"/>
          <p:cNvSpPr txBox="1">
            <a:spLocks noChangeArrowheads="1"/>
          </p:cNvSpPr>
          <p:nvPr/>
        </p:nvSpPr>
        <p:spPr bwMode="auto">
          <a:xfrm>
            <a:off x="5943600" y="5091113"/>
            <a:ext cx="2705100" cy="6175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称为截止失真</a:t>
            </a:r>
            <a:endParaRPr lang="zh-CN" altLang="en-US" sz="3200">
              <a:ea typeface="楷体_GB2312" pitchFamily="49" charset="-122"/>
            </a:endParaRPr>
          </a:p>
        </p:txBody>
      </p:sp>
      <p:sp>
        <p:nvSpPr>
          <p:cNvPr id="29729" name="Text Box 33"/>
          <p:cNvSpPr txBox="1">
            <a:spLocks noChangeArrowheads="1"/>
          </p:cNvSpPr>
          <p:nvPr/>
        </p:nvSpPr>
        <p:spPr bwMode="auto">
          <a:xfrm>
            <a:off x="6172200" y="1397000"/>
            <a:ext cx="1905000" cy="6175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信号波形</a:t>
            </a:r>
            <a:endParaRPr lang="zh-CN" altLang="en-US" sz="3200">
              <a:ea typeface="楷体_GB2312" pitchFamily="49" charset="-122"/>
            </a:endParaRPr>
          </a:p>
        </p:txBody>
      </p:sp>
      <p:pic>
        <p:nvPicPr>
          <p:cNvPr id="3" name="晶体管-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698" grpId="0" animBg="1"/>
      <p:bldP spid="29713" grpId="0" animBg="1"/>
      <p:bldP spid="29721" grpId="0" autoUpdateAnimBg="0" build="p"/>
      <p:bldP spid="29728" grpId="0" animBg="1" autoUpdateAnimBg="0"/>
      <p:bldP spid="29729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866900" y="1981200"/>
            <a:ext cx="2667000" cy="2781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3"/>
          <p:cNvGrpSpPr/>
          <p:nvPr/>
        </p:nvGrpSpPr>
        <p:grpSpPr bwMode="auto">
          <a:xfrm>
            <a:off x="1990725" y="1276350"/>
            <a:ext cx="3219450" cy="3267075"/>
            <a:chOff x="3264" y="1519"/>
            <a:chExt cx="2029" cy="2058"/>
          </a:xfrm>
        </p:grpSpPr>
        <p:sp>
          <p:nvSpPr>
            <p:cNvPr id="14357" name="Text Box 4"/>
            <p:cNvSpPr txBox="1">
              <a:spLocks noChangeArrowheads="1"/>
            </p:cNvSpPr>
            <p:nvPr/>
          </p:nvSpPr>
          <p:spPr bwMode="auto">
            <a:xfrm>
              <a:off x="3306" y="1519"/>
              <a:ext cx="281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>
                  <a:ea typeface="楷体_GB2312" pitchFamily="49" charset="-122"/>
                </a:rPr>
                <a:t>i</a:t>
              </a:r>
              <a:r>
                <a:rPr lang="en-US" altLang="zh-CN" sz="2000" baseline="-25000">
                  <a:ea typeface="楷体_GB2312" pitchFamily="49" charset="-122"/>
                </a:rPr>
                <a:t>C</a:t>
              </a:r>
              <a:endParaRPr lang="en-US" altLang="zh-CN" sz="2000" baseline="-25000">
                <a:ea typeface="楷体_GB2312" pitchFamily="49" charset="-122"/>
              </a:endParaRPr>
            </a:p>
          </p:txBody>
        </p:sp>
        <p:sp>
          <p:nvSpPr>
            <p:cNvPr id="14358" name="Text Box 5"/>
            <p:cNvSpPr txBox="1">
              <a:spLocks noChangeArrowheads="1"/>
            </p:cNvSpPr>
            <p:nvPr/>
          </p:nvSpPr>
          <p:spPr bwMode="auto">
            <a:xfrm>
              <a:off x="4856" y="3207"/>
              <a:ext cx="437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aseline="0">
                  <a:ea typeface="楷体_GB2312" pitchFamily="49" charset="-122"/>
                </a:rPr>
                <a:t>u</a:t>
              </a:r>
              <a:r>
                <a:rPr lang="en-US" altLang="zh-CN" sz="2400" baseline="-25000">
                  <a:ea typeface="楷体_GB2312" pitchFamily="49" charset="-122"/>
                </a:rPr>
                <a:t>CE</a:t>
              </a:r>
              <a:endParaRPr lang="en-US" altLang="zh-CN" sz="2400">
                <a:ea typeface="楷体_GB2312" pitchFamily="49" charset="-122"/>
              </a:endParaRPr>
            </a:p>
          </p:txBody>
        </p:sp>
        <p:grpSp>
          <p:nvGrpSpPr>
            <p:cNvPr id="14359" name="Group 6"/>
            <p:cNvGrpSpPr/>
            <p:nvPr/>
          </p:nvGrpSpPr>
          <p:grpSpPr bwMode="auto">
            <a:xfrm>
              <a:off x="3264" y="1585"/>
              <a:ext cx="1584" cy="1896"/>
              <a:chOff x="3180" y="1585"/>
              <a:chExt cx="1584" cy="1896"/>
            </a:xfrm>
          </p:grpSpPr>
          <p:sp>
            <p:nvSpPr>
              <p:cNvPr id="14360" name="Line 7"/>
              <p:cNvSpPr>
                <a:spLocks noChangeShapeType="1"/>
              </p:cNvSpPr>
              <p:nvPr/>
            </p:nvSpPr>
            <p:spPr bwMode="auto">
              <a:xfrm flipV="1">
                <a:off x="3180" y="3481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4361" name="Group 8"/>
              <p:cNvGrpSpPr/>
              <p:nvPr/>
            </p:nvGrpSpPr>
            <p:grpSpPr bwMode="auto">
              <a:xfrm>
                <a:off x="3181" y="1585"/>
                <a:ext cx="1288" cy="1896"/>
                <a:chOff x="3181" y="1753"/>
                <a:chExt cx="1288" cy="1896"/>
              </a:xfrm>
            </p:grpSpPr>
            <p:sp>
              <p:nvSpPr>
                <p:cNvPr id="14362" name="Line 9"/>
                <p:cNvSpPr>
                  <a:spLocks noChangeShapeType="1"/>
                </p:cNvSpPr>
                <p:nvPr/>
              </p:nvSpPr>
              <p:spPr bwMode="auto">
                <a:xfrm flipH="1" flipV="1">
                  <a:off x="3192" y="1753"/>
                  <a:ext cx="0" cy="189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4363" name="Group 10"/>
                <p:cNvGrpSpPr/>
                <p:nvPr/>
              </p:nvGrpSpPr>
              <p:grpSpPr bwMode="auto">
                <a:xfrm>
                  <a:off x="3181" y="2028"/>
                  <a:ext cx="1288" cy="1609"/>
                  <a:chOff x="3181" y="1260"/>
                  <a:chExt cx="2387" cy="2377"/>
                </a:xfrm>
              </p:grpSpPr>
              <p:sp>
                <p:nvSpPr>
                  <p:cNvPr id="14364" name="Freeform 11"/>
                  <p:cNvSpPr/>
                  <p:nvPr/>
                </p:nvSpPr>
                <p:spPr bwMode="auto">
                  <a:xfrm>
                    <a:off x="3181" y="3505"/>
                    <a:ext cx="2387" cy="131"/>
                  </a:xfrm>
                  <a:custGeom>
                    <a:avLst/>
                    <a:gdLst>
                      <a:gd name="T0" fmla="*/ 19 w 2387"/>
                      <a:gd name="T1" fmla="*/ 131 h 131"/>
                      <a:gd name="T2" fmla="*/ 69 w 2387"/>
                      <a:gd name="T3" fmla="*/ 95 h 131"/>
                      <a:gd name="T4" fmla="*/ 431 w 2387"/>
                      <a:gd name="T5" fmla="*/ 24 h 131"/>
                      <a:gd name="T6" fmla="*/ 2387 w 2387"/>
                      <a:gd name="T7" fmla="*/ 0 h 13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387"/>
                      <a:gd name="T13" fmla="*/ 0 h 131"/>
                      <a:gd name="T14" fmla="*/ 2387 w 2387"/>
                      <a:gd name="T15" fmla="*/ 131 h 131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387" h="131">
                        <a:moveTo>
                          <a:pt x="19" y="131"/>
                        </a:moveTo>
                        <a:cubicBezTo>
                          <a:pt x="27" y="125"/>
                          <a:pt x="0" y="113"/>
                          <a:pt x="69" y="95"/>
                        </a:cubicBezTo>
                        <a:cubicBezTo>
                          <a:pt x="138" y="77"/>
                          <a:pt x="45" y="40"/>
                          <a:pt x="431" y="24"/>
                        </a:cubicBezTo>
                        <a:cubicBezTo>
                          <a:pt x="817" y="8"/>
                          <a:pt x="1980" y="5"/>
                          <a:pt x="2387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5" name="Freeform 12"/>
                  <p:cNvSpPr/>
                  <p:nvPr/>
                </p:nvSpPr>
                <p:spPr bwMode="auto">
                  <a:xfrm>
                    <a:off x="3200" y="3133"/>
                    <a:ext cx="2308" cy="504"/>
                  </a:xfrm>
                  <a:custGeom>
                    <a:avLst/>
                    <a:gdLst>
                      <a:gd name="T0" fmla="*/ 0 w 2308"/>
                      <a:gd name="T1" fmla="*/ 504 h 504"/>
                      <a:gd name="T2" fmla="*/ 15 w 2308"/>
                      <a:gd name="T3" fmla="*/ 314 h 504"/>
                      <a:gd name="T4" fmla="*/ 52 w 2308"/>
                      <a:gd name="T5" fmla="*/ 276 h 504"/>
                      <a:gd name="T6" fmla="*/ 172 w 2308"/>
                      <a:gd name="T7" fmla="*/ 156 h 504"/>
                      <a:gd name="T8" fmla="*/ 340 w 2308"/>
                      <a:gd name="T9" fmla="*/ 72 h 504"/>
                      <a:gd name="T10" fmla="*/ 748 w 2308"/>
                      <a:gd name="T11" fmla="*/ 48 h 504"/>
                      <a:gd name="T12" fmla="*/ 2308 w 2308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308"/>
                      <a:gd name="T22" fmla="*/ 0 h 504"/>
                      <a:gd name="T23" fmla="*/ 2308 w 2308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308" h="504">
                        <a:moveTo>
                          <a:pt x="0" y="504"/>
                        </a:moveTo>
                        <a:cubicBezTo>
                          <a:pt x="3" y="472"/>
                          <a:pt x="6" y="352"/>
                          <a:pt x="15" y="314"/>
                        </a:cubicBezTo>
                        <a:cubicBezTo>
                          <a:pt x="24" y="276"/>
                          <a:pt x="26" y="302"/>
                          <a:pt x="52" y="276"/>
                        </a:cubicBezTo>
                        <a:cubicBezTo>
                          <a:pt x="78" y="250"/>
                          <a:pt x="124" y="190"/>
                          <a:pt x="172" y="156"/>
                        </a:cubicBezTo>
                        <a:cubicBezTo>
                          <a:pt x="220" y="122"/>
                          <a:pt x="244" y="90"/>
                          <a:pt x="340" y="72"/>
                        </a:cubicBezTo>
                        <a:cubicBezTo>
                          <a:pt x="436" y="54"/>
                          <a:pt x="420" y="60"/>
                          <a:pt x="748" y="48"/>
                        </a:cubicBezTo>
                        <a:cubicBezTo>
                          <a:pt x="1076" y="36"/>
                          <a:pt x="1983" y="10"/>
                          <a:pt x="2308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6" name="Freeform 13"/>
                  <p:cNvSpPr/>
                  <p:nvPr/>
                </p:nvSpPr>
                <p:spPr bwMode="auto">
                  <a:xfrm>
                    <a:off x="3197" y="2689"/>
                    <a:ext cx="2299" cy="948"/>
                  </a:xfrm>
                  <a:custGeom>
                    <a:avLst/>
                    <a:gdLst>
                      <a:gd name="T0" fmla="*/ 0 w 2299"/>
                      <a:gd name="T1" fmla="*/ 948 h 948"/>
                      <a:gd name="T2" fmla="*/ 55 w 2299"/>
                      <a:gd name="T3" fmla="*/ 408 h 948"/>
                      <a:gd name="T4" fmla="*/ 211 w 2299"/>
                      <a:gd name="T5" fmla="*/ 156 h 948"/>
                      <a:gd name="T6" fmla="*/ 413 w 2299"/>
                      <a:gd name="T7" fmla="*/ 69 h 948"/>
                      <a:gd name="T8" fmla="*/ 1207 w 2299"/>
                      <a:gd name="T9" fmla="*/ 12 h 948"/>
                      <a:gd name="T10" fmla="*/ 2299 w 2299"/>
                      <a:gd name="T11" fmla="*/ 0 h 94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299"/>
                      <a:gd name="T19" fmla="*/ 0 h 948"/>
                      <a:gd name="T20" fmla="*/ 2299 w 2299"/>
                      <a:gd name="T21" fmla="*/ 948 h 94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299" h="948">
                        <a:moveTo>
                          <a:pt x="0" y="948"/>
                        </a:moveTo>
                        <a:cubicBezTo>
                          <a:pt x="9" y="858"/>
                          <a:pt x="20" y="540"/>
                          <a:pt x="55" y="408"/>
                        </a:cubicBezTo>
                        <a:cubicBezTo>
                          <a:pt x="90" y="276"/>
                          <a:pt x="151" y="212"/>
                          <a:pt x="211" y="156"/>
                        </a:cubicBezTo>
                        <a:cubicBezTo>
                          <a:pt x="271" y="100"/>
                          <a:pt x="247" y="93"/>
                          <a:pt x="413" y="69"/>
                        </a:cubicBezTo>
                        <a:cubicBezTo>
                          <a:pt x="579" y="45"/>
                          <a:pt x="893" y="23"/>
                          <a:pt x="1207" y="12"/>
                        </a:cubicBezTo>
                        <a:cubicBezTo>
                          <a:pt x="1521" y="1"/>
                          <a:pt x="2072" y="2"/>
                          <a:pt x="229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7" name="Freeform 14"/>
                  <p:cNvSpPr/>
                  <p:nvPr/>
                </p:nvSpPr>
                <p:spPr bwMode="auto">
                  <a:xfrm>
                    <a:off x="3200" y="2221"/>
                    <a:ext cx="2260" cy="1380"/>
                  </a:xfrm>
                  <a:custGeom>
                    <a:avLst/>
                    <a:gdLst>
                      <a:gd name="T0" fmla="*/ 0 w 2260"/>
                      <a:gd name="T1" fmla="*/ 1380 h 1380"/>
                      <a:gd name="T2" fmla="*/ 73 w 2260"/>
                      <a:gd name="T3" fmla="*/ 525 h 1380"/>
                      <a:gd name="T4" fmla="*/ 155 w 2260"/>
                      <a:gd name="T5" fmla="*/ 157 h 1380"/>
                      <a:gd name="T6" fmla="*/ 483 w 2260"/>
                      <a:gd name="T7" fmla="*/ 50 h 1380"/>
                      <a:gd name="T8" fmla="*/ 2260 w 2260"/>
                      <a:gd name="T9" fmla="*/ 0 h 13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60"/>
                      <a:gd name="T16" fmla="*/ 0 h 1380"/>
                      <a:gd name="T17" fmla="*/ 2260 w 2260"/>
                      <a:gd name="T18" fmla="*/ 1380 h 13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60" h="1380">
                        <a:moveTo>
                          <a:pt x="0" y="1380"/>
                        </a:moveTo>
                        <a:cubicBezTo>
                          <a:pt x="12" y="1237"/>
                          <a:pt x="48" y="729"/>
                          <a:pt x="73" y="525"/>
                        </a:cubicBezTo>
                        <a:cubicBezTo>
                          <a:pt x="99" y="321"/>
                          <a:pt x="86" y="236"/>
                          <a:pt x="155" y="157"/>
                        </a:cubicBezTo>
                        <a:cubicBezTo>
                          <a:pt x="223" y="77"/>
                          <a:pt x="132" y="76"/>
                          <a:pt x="483" y="50"/>
                        </a:cubicBezTo>
                        <a:cubicBezTo>
                          <a:pt x="834" y="24"/>
                          <a:pt x="1890" y="10"/>
                          <a:pt x="226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8" name="Freeform 15"/>
                  <p:cNvSpPr/>
                  <p:nvPr/>
                </p:nvSpPr>
                <p:spPr bwMode="auto">
                  <a:xfrm>
                    <a:off x="3200" y="1813"/>
                    <a:ext cx="2224" cy="1788"/>
                  </a:xfrm>
                  <a:custGeom>
                    <a:avLst/>
                    <a:gdLst>
                      <a:gd name="T0" fmla="*/ 0 w 2224"/>
                      <a:gd name="T1" fmla="*/ 1788 h 1788"/>
                      <a:gd name="T2" fmla="*/ 89 w 2224"/>
                      <a:gd name="T3" fmla="*/ 754 h 1788"/>
                      <a:gd name="T4" fmla="*/ 112 w 2224"/>
                      <a:gd name="T5" fmla="*/ 312 h 1788"/>
                      <a:gd name="T6" fmla="*/ 209 w 2224"/>
                      <a:gd name="T7" fmla="*/ 125 h 1788"/>
                      <a:gd name="T8" fmla="*/ 640 w 2224"/>
                      <a:gd name="T9" fmla="*/ 36 h 1788"/>
                      <a:gd name="T10" fmla="*/ 2224 w 2224"/>
                      <a:gd name="T11" fmla="*/ 0 h 178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224"/>
                      <a:gd name="T19" fmla="*/ 0 h 1788"/>
                      <a:gd name="T20" fmla="*/ 2224 w 2224"/>
                      <a:gd name="T21" fmla="*/ 1788 h 178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224" h="1788">
                        <a:moveTo>
                          <a:pt x="0" y="1788"/>
                        </a:moveTo>
                        <a:cubicBezTo>
                          <a:pt x="15" y="1616"/>
                          <a:pt x="70" y="1000"/>
                          <a:pt x="89" y="754"/>
                        </a:cubicBezTo>
                        <a:cubicBezTo>
                          <a:pt x="108" y="508"/>
                          <a:pt x="92" y="417"/>
                          <a:pt x="112" y="312"/>
                        </a:cubicBezTo>
                        <a:cubicBezTo>
                          <a:pt x="132" y="207"/>
                          <a:pt x="121" y="171"/>
                          <a:pt x="209" y="125"/>
                        </a:cubicBezTo>
                        <a:cubicBezTo>
                          <a:pt x="297" y="79"/>
                          <a:pt x="304" y="57"/>
                          <a:pt x="640" y="36"/>
                        </a:cubicBezTo>
                        <a:cubicBezTo>
                          <a:pt x="976" y="15"/>
                          <a:pt x="1894" y="8"/>
                          <a:pt x="222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69" name="Freeform 16"/>
                  <p:cNvSpPr/>
                  <p:nvPr/>
                </p:nvSpPr>
                <p:spPr bwMode="auto">
                  <a:xfrm>
                    <a:off x="3200" y="1260"/>
                    <a:ext cx="2212" cy="2377"/>
                  </a:xfrm>
                  <a:custGeom>
                    <a:avLst/>
                    <a:gdLst>
                      <a:gd name="T0" fmla="*/ 0 w 2212"/>
                      <a:gd name="T1" fmla="*/ 2377 h 2377"/>
                      <a:gd name="T2" fmla="*/ 93 w 2212"/>
                      <a:gd name="T3" fmla="*/ 1248 h 2377"/>
                      <a:gd name="T4" fmla="*/ 186 w 2212"/>
                      <a:gd name="T5" fmla="*/ 369 h 2377"/>
                      <a:gd name="T6" fmla="*/ 532 w 2212"/>
                      <a:gd name="T7" fmla="*/ 61 h 2377"/>
                      <a:gd name="T8" fmla="*/ 2212 w 2212"/>
                      <a:gd name="T9" fmla="*/ 1 h 23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2"/>
                      <a:gd name="T16" fmla="*/ 0 h 2377"/>
                      <a:gd name="T17" fmla="*/ 2212 w 2212"/>
                      <a:gd name="T18" fmla="*/ 2377 h 237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2" h="2377">
                        <a:moveTo>
                          <a:pt x="0" y="2377"/>
                        </a:moveTo>
                        <a:cubicBezTo>
                          <a:pt x="15" y="2189"/>
                          <a:pt x="62" y="1583"/>
                          <a:pt x="93" y="1248"/>
                        </a:cubicBezTo>
                        <a:cubicBezTo>
                          <a:pt x="124" y="914"/>
                          <a:pt x="113" y="567"/>
                          <a:pt x="186" y="369"/>
                        </a:cubicBezTo>
                        <a:cubicBezTo>
                          <a:pt x="259" y="171"/>
                          <a:pt x="194" y="122"/>
                          <a:pt x="532" y="61"/>
                        </a:cubicBezTo>
                        <a:cubicBezTo>
                          <a:pt x="870" y="0"/>
                          <a:pt x="1862" y="13"/>
                          <a:pt x="2212" y="1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30737" name="Oval 17"/>
          <p:cNvSpPr>
            <a:spLocks noChangeArrowheads="1"/>
          </p:cNvSpPr>
          <p:nvPr/>
        </p:nvSpPr>
        <p:spPr bwMode="auto">
          <a:xfrm>
            <a:off x="2533650" y="2686050"/>
            <a:ext cx="114300" cy="114300"/>
          </a:xfrm>
          <a:prstGeom prst="ellipse">
            <a:avLst/>
          </a:prstGeom>
          <a:solidFill>
            <a:srgbClr val="FF3300"/>
          </a:solidFill>
          <a:ln w="38100">
            <a:solidFill>
              <a:srgbClr val="FF3300"/>
            </a:solidFill>
            <a:rou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Char char="•"/>
            </a:pPr>
            <a:endParaRPr lang="zh-CN" altLang="en-US">
              <a:ea typeface="楷体_GB2312" pitchFamily="49" charset="-122"/>
            </a:endParaRPr>
          </a:p>
        </p:txBody>
      </p:sp>
      <p:grpSp>
        <p:nvGrpSpPr>
          <p:cNvPr id="6" name="Group 18"/>
          <p:cNvGrpSpPr/>
          <p:nvPr/>
        </p:nvGrpSpPr>
        <p:grpSpPr bwMode="auto">
          <a:xfrm>
            <a:off x="2228850" y="2133600"/>
            <a:ext cx="1809750" cy="4095750"/>
            <a:chOff x="1404" y="1344"/>
            <a:chExt cx="1140" cy="2580"/>
          </a:xfrm>
        </p:grpSpPr>
        <p:sp>
          <p:nvSpPr>
            <p:cNvPr id="14354" name="Line 19"/>
            <p:cNvSpPr>
              <a:spLocks noChangeShapeType="1"/>
            </p:cNvSpPr>
            <p:nvPr/>
          </p:nvSpPr>
          <p:spPr bwMode="auto">
            <a:xfrm flipH="1">
              <a:off x="1632" y="1440"/>
              <a:ext cx="0" cy="248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55" name="Line 20"/>
            <p:cNvSpPr>
              <a:spLocks noChangeShapeType="1"/>
            </p:cNvSpPr>
            <p:nvPr/>
          </p:nvSpPr>
          <p:spPr bwMode="auto">
            <a:xfrm flipH="1">
              <a:off x="1404" y="1344"/>
              <a:ext cx="0" cy="252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56" name="Line 21"/>
            <p:cNvSpPr>
              <a:spLocks noChangeShapeType="1"/>
            </p:cNvSpPr>
            <p:nvPr/>
          </p:nvSpPr>
          <p:spPr bwMode="auto">
            <a:xfrm flipH="1">
              <a:off x="2544" y="2604"/>
              <a:ext cx="0" cy="1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" name="Group 22"/>
          <p:cNvGrpSpPr/>
          <p:nvPr/>
        </p:nvGrpSpPr>
        <p:grpSpPr bwMode="auto">
          <a:xfrm flipH="1">
            <a:off x="2209800" y="4533900"/>
            <a:ext cx="1282700" cy="1485900"/>
            <a:chOff x="2412" y="2820"/>
            <a:chExt cx="808" cy="936"/>
          </a:xfrm>
        </p:grpSpPr>
        <p:sp>
          <p:nvSpPr>
            <p:cNvPr id="14352" name="Freeform 23"/>
            <p:cNvSpPr/>
            <p:nvPr/>
          </p:nvSpPr>
          <p:spPr bwMode="auto">
            <a:xfrm>
              <a:off x="2964" y="2820"/>
              <a:ext cx="256" cy="468"/>
            </a:xfrm>
            <a:custGeom>
              <a:avLst/>
              <a:gdLst>
                <a:gd name="T0" fmla="*/ 0 w 256"/>
                <a:gd name="T1" fmla="*/ 0 h 468"/>
                <a:gd name="T2" fmla="*/ 180 w 256"/>
                <a:gd name="T3" fmla="*/ 24 h 468"/>
                <a:gd name="T4" fmla="*/ 240 w 256"/>
                <a:gd name="T5" fmla="*/ 36 h 468"/>
                <a:gd name="T6" fmla="*/ 240 w 256"/>
                <a:gd name="T7" fmla="*/ 168 h 468"/>
                <a:gd name="T8" fmla="*/ 240 w 256"/>
                <a:gd name="T9" fmla="*/ 348 h 468"/>
                <a:gd name="T10" fmla="*/ 216 w 256"/>
                <a:gd name="T11" fmla="*/ 444 h 468"/>
                <a:gd name="T12" fmla="*/ 0 w 256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6"/>
                <a:gd name="T22" fmla="*/ 0 h 468"/>
                <a:gd name="T23" fmla="*/ 256 w 256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6" h="468">
                  <a:moveTo>
                    <a:pt x="0" y="0"/>
                  </a:moveTo>
                  <a:cubicBezTo>
                    <a:pt x="30" y="4"/>
                    <a:pt x="140" y="18"/>
                    <a:pt x="180" y="24"/>
                  </a:cubicBezTo>
                  <a:cubicBezTo>
                    <a:pt x="220" y="30"/>
                    <a:pt x="230" y="12"/>
                    <a:pt x="240" y="36"/>
                  </a:cubicBezTo>
                  <a:cubicBezTo>
                    <a:pt x="250" y="60"/>
                    <a:pt x="240" y="116"/>
                    <a:pt x="240" y="168"/>
                  </a:cubicBezTo>
                  <a:cubicBezTo>
                    <a:pt x="240" y="220"/>
                    <a:pt x="244" y="302"/>
                    <a:pt x="240" y="348"/>
                  </a:cubicBezTo>
                  <a:cubicBezTo>
                    <a:pt x="236" y="394"/>
                    <a:pt x="256" y="424"/>
                    <a:pt x="216" y="444"/>
                  </a:cubicBezTo>
                  <a:cubicBezTo>
                    <a:pt x="176" y="464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53" name="Freeform 24"/>
            <p:cNvSpPr/>
            <p:nvPr/>
          </p:nvSpPr>
          <p:spPr bwMode="auto">
            <a:xfrm flipH="1">
              <a:off x="2412" y="3288"/>
              <a:ext cx="614" cy="468"/>
            </a:xfrm>
            <a:custGeom>
              <a:avLst/>
              <a:gdLst>
                <a:gd name="T0" fmla="*/ 0 w 614"/>
                <a:gd name="T1" fmla="*/ 0 h 468"/>
                <a:gd name="T2" fmla="*/ 180 w 614"/>
                <a:gd name="T3" fmla="*/ 24 h 468"/>
                <a:gd name="T4" fmla="*/ 432 w 614"/>
                <a:gd name="T5" fmla="*/ 108 h 468"/>
                <a:gd name="T6" fmla="*/ 612 w 614"/>
                <a:gd name="T7" fmla="*/ 264 h 468"/>
                <a:gd name="T8" fmla="*/ 420 w 614"/>
                <a:gd name="T9" fmla="*/ 396 h 468"/>
                <a:gd name="T10" fmla="*/ 216 w 614"/>
                <a:gd name="T11" fmla="*/ 444 h 468"/>
                <a:gd name="T12" fmla="*/ 0 w 614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4"/>
                <a:gd name="T22" fmla="*/ 0 h 468"/>
                <a:gd name="T23" fmla="*/ 614 w 614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4" h="468">
                  <a:moveTo>
                    <a:pt x="0" y="0"/>
                  </a:moveTo>
                  <a:cubicBezTo>
                    <a:pt x="30" y="4"/>
                    <a:pt x="108" y="6"/>
                    <a:pt x="180" y="24"/>
                  </a:cubicBezTo>
                  <a:cubicBezTo>
                    <a:pt x="252" y="42"/>
                    <a:pt x="360" y="68"/>
                    <a:pt x="432" y="108"/>
                  </a:cubicBezTo>
                  <a:cubicBezTo>
                    <a:pt x="504" y="148"/>
                    <a:pt x="614" y="216"/>
                    <a:pt x="612" y="264"/>
                  </a:cubicBezTo>
                  <a:cubicBezTo>
                    <a:pt x="610" y="312"/>
                    <a:pt x="486" y="366"/>
                    <a:pt x="420" y="396"/>
                  </a:cubicBezTo>
                  <a:cubicBezTo>
                    <a:pt x="354" y="426"/>
                    <a:pt x="286" y="432"/>
                    <a:pt x="216" y="444"/>
                  </a:cubicBezTo>
                  <a:cubicBezTo>
                    <a:pt x="146" y="456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4171950" y="4919663"/>
            <a:ext cx="857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>
                <a:solidFill>
                  <a:schemeClr val="accent1"/>
                </a:solidFill>
                <a:ea typeface="楷体_GB2312" pitchFamily="49" charset="-122"/>
              </a:rPr>
              <a:t>u</a:t>
            </a:r>
            <a:r>
              <a:rPr lang="en-US" altLang="zh-CN" sz="3200" baseline="-25000">
                <a:solidFill>
                  <a:schemeClr val="accent1"/>
                </a:solidFill>
                <a:ea typeface="楷体_GB2312" pitchFamily="49" charset="-122"/>
              </a:rPr>
              <a:t>o</a:t>
            </a:r>
            <a:endParaRPr lang="en-US" altLang="zh-CN" sz="3200">
              <a:ea typeface="楷体_GB2312" pitchFamily="49" charset="-122"/>
            </a:endParaRPr>
          </a:p>
        </p:txBody>
      </p:sp>
      <p:sp>
        <p:nvSpPr>
          <p:cNvPr id="14344" name="Text Box 26"/>
          <p:cNvSpPr txBox="1">
            <a:spLocks noChangeArrowheads="1"/>
          </p:cNvSpPr>
          <p:nvPr/>
        </p:nvSpPr>
        <p:spPr bwMode="auto">
          <a:xfrm>
            <a:off x="114300" y="744538"/>
            <a:ext cx="5067300" cy="6175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>
                <a:ea typeface="楷体_GB2312" pitchFamily="49" charset="-122"/>
              </a:rPr>
              <a:t>Q</a:t>
            </a:r>
            <a:r>
              <a:rPr lang="zh-CN" altLang="en-US" sz="3200">
                <a:ea typeface="楷体_GB2312" pitchFamily="49" charset="-122"/>
              </a:rPr>
              <a:t>点过高，信号进入饱和区</a:t>
            </a:r>
            <a:endParaRPr lang="zh-CN" altLang="en-US" sz="3200">
              <a:ea typeface="楷体_GB2312" pitchFamily="49" charset="-122"/>
            </a:endParaRPr>
          </a:p>
        </p:txBody>
      </p:sp>
      <p:grpSp>
        <p:nvGrpSpPr>
          <p:cNvPr id="8" name="Group 27"/>
          <p:cNvGrpSpPr/>
          <p:nvPr/>
        </p:nvGrpSpPr>
        <p:grpSpPr bwMode="auto">
          <a:xfrm flipV="1">
            <a:off x="5886450" y="2768600"/>
            <a:ext cx="2705100" cy="1282700"/>
            <a:chOff x="3504" y="1012"/>
            <a:chExt cx="1704" cy="808"/>
          </a:xfrm>
        </p:grpSpPr>
        <p:grpSp>
          <p:nvGrpSpPr>
            <p:cNvPr id="14348" name="Group 28"/>
            <p:cNvGrpSpPr/>
            <p:nvPr/>
          </p:nvGrpSpPr>
          <p:grpSpPr bwMode="auto">
            <a:xfrm rot="-5400000">
              <a:off x="3792" y="948"/>
              <a:ext cx="808" cy="936"/>
              <a:chOff x="2412" y="2820"/>
              <a:chExt cx="808" cy="936"/>
            </a:xfrm>
          </p:grpSpPr>
          <p:sp>
            <p:nvSpPr>
              <p:cNvPr id="14350" name="Freeform 29"/>
              <p:cNvSpPr/>
              <p:nvPr/>
            </p:nvSpPr>
            <p:spPr bwMode="auto">
              <a:xfrm>
                <a:off x="2964" y="2820"/>
                <a:ext cx="256" cy="468"/>
              </a:xfrm>
              <a:custGeom>
                <a:avLst/>
                <a:gdLst>
                  <a:gd name="T0" fmla="*/ 0 w 256"/>
                  <a:gd name="T1" fmla="*/ 0 h 468"/>
                  <a:gd name="T2" fmla="*/ 180 w 256"/>
                  <a:gd name="T3" fmla="*/ 24 h 468"/>
                  <a:gd name="T4" fmla="*/ 240 w 256"/>
                  <a:gd name="T5" fmla="*/ 36 h 468"/>
                  <a:gd name="T6" fmla="*/ 240 w 256"/>
                  <a:gd name="T7" fmla="*/ 168 h 468"/>
                  <a:gd name="T8" fmla="*/ 240 w 256"/>
                  <a:gd name="T9" fmla="*/ 348 h 468"/>
                  <a:gd name="T10" fmla="*/ 216 w 256"/>
                  <a:gd name="T11" fmla="*/ 444 h 468"/>
                  <a:gd name="T12" fmla="*/ 0 w 256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56"/>
                  <a:gd name="T22" fmla="*/ 0 h 468"/>
                  <a:gd name="T23" fmla="*/ 256 w 256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56" h="468">
                    <a:moveTo>
                      <a:pt x="0" y="0"/>
                    </a:moveTo>
                    <a:cubicBezTo>
                      <a:pt x="30" y="4"/>
                      <a:pt x="140" y="18"/>
                      <a:pt x="180" y="24"/>
                    </a:cubicBezTo>
                    <a:cubicBezTo>
                      <a:pt x="220" y="30"/>
                      <a:pt x="230" y="12"/>
                      <a:pt x="240" y="36"/>
                    </a:cubicBezTo>
                    <a:cubicBezTo>
                      <a:pt x="250" y="60"/>
                      <a:pt x="240" y="116"/>
                      <a:pt x="240" y="168"/>
                    </a:cubicBezTo>
                    <a:cubicBezTo>
                      <a:pt x="240" y="220"/>
                      <a:pt x="244" y="302"/>
                      <a:pt x="240" y="348"/>
                    </a:cubicBezTo>
                    <a:cubicBezTo>
                      <a:pt x="236" y="394"/>
                      <a:pt x="256" y="424"/>
                      <a:pt x="216" y="444"/>
                    </a:cubicBezTo>
                    <a:cubicBezTo>
                      <a:pt x="176" y="464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51" name="Freeform 30"/>
              <p:cNvSpPr/>
              <p:nvPr/>
            </p:nvSpPr>
            <p:spPr bwMode="auto">
              <a:xfrm flipH="1">
                <a:off x="2412" y="3288"/>
                <a:ext cx="614" cy="468"/>
              </a:xfrm>
              <a:custGeom>
                <a:avLst/>
                <a:gdLst>
                  <a:gd name="T0" fmla="*/ 0 w 614"/>
                  <a:gd name="T1" fmla="*/ 0 h 468"/>
                  <a:gd name="T2" fmla="*/ 180 w 614"/>
                  <a:gd name="T3" fmla="*/ 24 h 468"/>
                  <a:gd name="T4" fmla="*/ 432 w 614"/>
                  <a:gd name="T5" fmla="*/ 108 h 468"/>
                  <a:gd name="T6" fmla="*/ 612 w 614"/>
                  <a:gd name="T7" fmla="*/ 264 h 468"/>
                  <a:gd name="T8" fmla="*/ 420 w 614"/>
                  <a:gd name="T9" fmla="*/ 396 h 468"/>
                  <a:gd name="T10" fmla="*/ 216 w 614"/>
                  <a:gd name="T11" fmla="*/ 444 h 468"/>
                  <a:gd name="T12" fmla="*/ 0 w 614"/>
                  <a:gd name="T13" fmla="*/ 468 h 4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4"/>
                  <a:gd name="T22" fmla="*/ 0 h 468"/>
                  <a:gd name="T23" fmla="*/ 614 w 614"/>
                  <a:gd name="T24" fmla="*/ 468 h 4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4" h="468">
                    <a:moveTo>
                      <a:pt x="0" y="0"/>
                    </a:moveTo>
                    <a:cubicBezTo>
                      <a:pt x="30" y="4"/>
                      <a:pt x="108" y="6"/>
                      <a:pt x="180" y="24"/>
                    </a:cubicBezTo>
                    <a:cubicBezTo>
                      <a:pt x="252" y="42"/>
                      <a:pt x="360" y="68"/>
                      <a:pt x="432" y="108"/>
                    </a:cubicBezTo>
                    <a:cubicBezTo>
                      <a:pt x="504" y="148"/>
                      <a:pt x="614" y="216"/>
                      <a:pt x="612" y="264"/>
                    </a:cubicBezTo>
                    <a:cubicBezTo>
                      <a:pt x="610" y="312"/>
                      <a:pt x="486" y="366"/>
                      <a:pt x="420" y="396"/>
                    </a:cubicBezTo>
                    <a:cubicBezTo>
                      <a:pt x="354" y="426"/>
                      <a:pt x="286" y="432"/>
                      <a:pt x="216" y="444"/>
                    </a:cubicBezTo>
                    <a:cubicBezTo>
                      <a:pt x="146" y="456"/>
                      <a:pt x="36" y="464"/>
                      <a:pt x="0" y="46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349" name="Line 31"/>
            <p:cNvSpPr>
              <a:spLocks noChangeShapeType="1"/>
            </p:cNvSpPr>
            <p:nvPr/>
          </p:nvSpPr>
          <p:spPr bwMode="auto">
            <a:xfrm>
              <a:off x="3504" y="1260"/>
              <a:ext cx="1704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0752" name="Text Box 32"/>
          <p:cNvSpPr txBox="1">
            <a:spLocks noChangeArrowheads="1"/>
          </p:cNvSpPr>
          <p:nvPr/>
        </p:nvSpPr>
        <p:spPr bwMode="auto">
          <a:xfrm>
            <a:off x="5943600" y="5091113"/>
            <a:ext cx="2705100" cy="617537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称为饱和失真</a:t>
            </a:r>
            <a:endParaRPr lang="zh-CN" altLang="en-US" sz="3200">
              <a:ea typeface="楷体_GB2312" pitchFamily="49" charset="-122"/>
            </a:endParaRPr>
          </a:p>
        </p:txBody>
      </p: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6156325" y="1546225"/>
            <a:ext cx="1905000" cy="6175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ea typeface="楷体_GB2312" pitchFamily="49" charset="-122"/>
              </a:rPr>
              <a:t>信号波形</a:t>
            </a:r>
            <a:endParaRPr lang="zh-CN" altLang="en-US" sz="3200">
              <a:ea typeface="楷体_GB2312" pitchFamily="49" charset="-122"/>
            </a:endParaRPr>
          </a:p>
        </p:txBody>
      </p:sp>
      <p:pic>
        <p:nvPicPr>
          <p:cNvPr id="3" name="晶体管-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0722" grpId="0" animBg="1"/>
      <p:bldP spid="30737" grpId="0" animBg="1"/>
      <p:bldP spid="30745" grpId="0" autoUpdateAnimBg="0" build="p"/>
      <p:bldP spid="30752" grpId="0" animBg="1" autoUpdateAnimBg="0"/>
      <p:bldP spid="30753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2916238" y="1497013"/>
            <a:ext cx="3279775" cy="3662362"/>
            <a:chOff x="0" y="47"/>
            <a:chExt cx="2067" cy="2307"/>
          </a:xfrm>
        </p:grpSpPr>
        <p:sp>
          <p:nvSpPr>
            <p:cNvPr id="15382" name="Line 3"/>
            <p:cNvSpPr>
              <a:spLocks noChangeShapeType="1"/>
            </p:cNvSpPr>
            <p:nvPr/>
          </p:nvSpPr>
          <p:spPr bwMode="auto">
            <a:xfrm>
              <a:off x="0" y="602"/>
              <a:ext cx="1680" cy="175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5383" name="Group 4"/>
            <p:cNvGrpSpPr/>
            <p:nvPr/>
          </p:nvGrpSpPr>
          <p:grpSpPr bwMode="auto">
            <a:xfrm>
              <a:off x="132" y="47"/>
              <a:ext cx="1935" cy="2150"/>
              <a:chOff x="0" y="47"/>
              <a:chExt cx="1935" cy="2150"/>
            </a:xfrm>
          </p:grpSpPr>
          <p:sp>
            <p:nvSpPr>
              <p:cNvPr id="15385" name="Text Box 5"/>
              <p:cNvSpPr txBox="1">
                <a:spLocks noChangeArrowheads="1"/>
              </p:cNvSpPr>
              <p:nvPr/>
            </p:nvSpPr>
            <p:spPr bwMode="auto">
              <a:xfrm>
                <a:off x="51" y="47"/>
                <a:ext cx="1154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6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1500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3200">
                    <a:ea typeface="楷体_GB2312" pitchFamily="49" charset="-122"/>
                  </a:rPr>
                  <a:t>i</a:t>
                </a:r>
                <a:r>
                  <a:rPr lang="en-US" altLang="zh-CN" sz="2000" baseline="-25000">
                    <a:ea typeface="楷体_GB2312" pitchFamily="49" charset="-122"/>
                  </a:rPr>
                  <a:t>C</a:t>
                </a:r>
                <a:endParaRPr lang="en-US" altLang="zh-CN" sz="2000">
                  <a:ea typeface="楷体_GB2312" pitchFamily="49" charset="-122"/>
                </a:endParaRPr>
              </a:p>
            </p:txBody>
          </p:sp>
          <p:sp>
            <p:nvSpPr>
              <p:cNvPr id="15386" name="Text Box 6"/>
              <p:cNvSpPr txBox="1">
                <a:spLocks noChangeArrowheads="1"/>
              </p:cNvSpPr>
              <p:nvPr/>
            </p:nvSpPr>
            <p:spPr bwMode="auto">
              <a:xfrm>
                <a:off x="1527" y="1821"/>
                <a:ext cx="408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6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1500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3200" baseline="0">
                    <a:ea typeface="楷体_GB2312" pitchFamily="49" charset="-122"/>
                  </a:rPr>
                  <a:t>u</a:t>
                </a:r>
                <a:r>
                  <a:rPr lang="en-US" altLang="zh-CN" sz="2000" baseline="-25000">
                    <a:ea typeface="楷体_GB2312" pitchFamily="49" charset="-122"/>
                  </a:rPr>
                  <a:t>CE</a:t>
                </a:r>
                <a:endParaRPr lang="en-US" altLang="zh-CN" sz="2000" baseline="-25000">
                  <a:ea typeface="楷体_GB2312" pitchFamily="49" charset="-122"/>
                </a:endParaRPr>
              </a:p>
            </p:txBody>
          </p:sp>
          <p:grpSp>
            <p:nvGrpSpPr>
              <p:cNvPr id="15387" name="Group 7"/>
              <p:cNvGrpSpPr/>
              <p:nvPr/>
            </p:nvGrpSpPr>
            <p:grpSpPr bwMode="auto">
              <a:xfrm>
                <a:off x="0" y="243"/>
                <a:ext cx="1584" cy="1896"/>
                <a:chOff x="0" y="0"/>
                <a:chExt cx="1584" cy="1896"/>
              </a:xfrm>
            </p:grpSpPr>
            <p:sp>
              <p:nvSpPr>
                <p:cNvPr id="15388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0" y="1896"/>
                  <a:ext cx="15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5389" name="Group 9"/>
                <p:cNvGrpSpPr/>
                <p:nvPr/>
              </p:nvGrpSpPr>
              <p:grpSpPr bwMode="auto">
                <a:xfrm>
                  <a:off x="1" y="0"/>
                  <a:ext cx="1288" cy="1896"/>
                  <a:chOff x="0" y="0"/>
                  <a:chExt cx="1288" cy="1896"/>
                </a:xfrm>
              </p:grpSpPr>
              <p:sp>
                <p:nvSpPr>
                  <p:cNvPr id="15390" name="Line 1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" y="0"/>
                    <a:ext cx="0" cy="18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5391" name="Group 11"/>
                  <p:cNvGrpSpPr/>
                  <p:nvPr/>
                </p:nvGrpSpPr>
                <p:grpSpPr bwMode="auto">
                  <a:xfrm>
                    <a:off x="0" y="275"/>
                    <a:ext cx="1288" cy="1609"/>
                    <a:chOff x="0" y="0"/>
                    <a:chExt cx="2387" cy="2377"/>
                  </a:xfrm>
                </p:grpSpPr>
                <p:sp>
                  <p:nvSpPr>
                    <p:cNvPr id="15392" name="Freeform 12"/>
                    <p:cNvSpPr/>
                    <p:nvPr/>
                  </p:nvSpPr>
                  <p:spPr bwMode="auto">
                    <a:xfrm>
                      <a:off x="0" y="2245"/>
                      <a:ext cx="2387" cy="131"/>
                    </a:xfrm>
                    <a:custGeom>
                      <a:avLst/>
                      <a:gdLst>
                        <a:gd name="T0" fmla="*/ 19 w 2387"/>
                        <a:gd name="T1" fmla="*/ 131 h 131"/>
                        <a:gd name="T2" fmla="*/ 69 w 2387"/>
                        <a:gd name="T3" fmla="*/ 95 h 131"/>
                        <a:gd name="T4" fmla="*/ 431 w 2387"/>
                        <a:gd name="T5" fmla="*/ 24 h 131"/>
                        <a:gd name="T6" fmla="*/ 2387 w 2387"/>
                        <a:gd name="T7" fmla="*/ 0 h 131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387"/>
                        <a:gd name="T13" fmla="*/ 0 h 131"/>
                        <a:gd name="T14" fmla="*/ 2387 w 2387"/>
                        <a:gd name="T15" fmla="*/ 131 h 131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387" h="131">
                          <a:moveTo>
                            <a:pt x="19" y="131"/>
                          </a:moveTo>
                          <a:cubicBezTo>
                            <a:pt x="27" y="125"/>
                            <a:pt x="0" y="113"/>
                            <a:pt x="69" y="95"/>
                          </a:cubicBezTo>
                          <a:cubicBezTo>
                            <a:pt x="138" y="77"/>
                            <a:pt x="45" y="40"/>
                            <a:pt x="431" y="24"/>
                          </a:cubicBezTo>
                          <a:cubicBezTo>
                            <a:pt x="817" y="8"/>
                            <a:pt x="1980" y="5"/>
                            <a:pt x="2387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93" name="Freeform 13"/>
                    <p:cNvSpPr/>
                    <p:nvPr/>
                  </p:nvSpPr>
                  <p:spPr bwMode="auto">
                    <a:xfrm>
                      <a:off x="19" y="1873"/>
                      <a:ext cx="2308" cy="504"/>
                    </a:xfrm>
                    <a:custGeom>
                      <a:avLst/>
                      <a:gdLst>
                        <a:gd name="T0" fmla="*/ 0 w 2308"/>
                        <a:gd name="T1" fmla="*/ 504 h 504"/>
                        <a:gd name="T2" fmla="*/ 15 w 2308"/>
                        <a:gd name="T3" fmla="*/ 314 h 504"/>
                        <a:gd name="T4" fmla="*/ 52 w 2308"/>
                        <a:gd name="T5" fmla="*/ 276 h 504"/>
                        <a:gd name="T6" fmla="*/ 172 w 2308"/>
                        <a:gd name="T7" fmla="*/ 156 h 504"/>
                        <a:gd name="T8" fmla="*/ 340 w 2308"/>
                        <a:gd name="T9" fmla="*/ 72 h 504"/>
                        <a:gd name="T10" fmla="*/ 748 w 2308"/>
                        <a:gd name="T11" fmla="*/ 48 h 504"/>
                        <a:gd name="T12" fmla="*/ 2308 w 2308"/>
                        <a:gd name="T13" fmla="*/ 0 h 504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2308"/>
                        <a:gd name="T22" fmla="*/ 0 h 504"/>
                        <a:gd name="T23" fmla="*/ 2308 w 2308"/>
                        <a:gd name="T24" fmla="*/ 504 h 504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2308" h="504">
                          <a:moveTo>
                            <a:pt x="0" y="504"/>
                          </a:moveTo>
                          <a:cubicBezTo>
                            <a:pt x="3" y="472"/>
                            <a:pt x="6" y="352"/>
                            <a:pt x="15" y="314"/>
                          </a:cubicBezTo>
                          <a:cubicBezTo>
                            <a:pt x="24" y="276"/>
                            <a:pt x="26" y="302"/>
                            <a:pt x="52" y="276"/>
                          </a:cubicBezTo>
                          <a:cubicBezTo>
                            <a:pt x="78" y="250"/>
                            <a:pt x="124" y="190"/>
                            <a:pt x="172" y="156"/>
                          </a:cubicBezTo>
                          <a:cubicBezTo>
                            <a:pt x="220" y="122"/>
                            <a:pt x="244" y="90"/>
                            <a:pt x="340" y="72"/>
                          </a:cubicBezTo>
                          <a:cubicBezTo>
                            <a:pt x="436" y="54"/>
                            <a:pt x="420" y="60"/>
                            <a:pt x="748" y="48"/>
                          </a:cubicBezTo>
                          <a:cubicBezTo>
                            <a:pt x="1076" y="36"/>
                            <a:pt x="1983" y="10"/>
                            <a:pt x="2308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94" name="Freeform 14"/>
                    <p:cNvSpPr/>
                    <p:nvPr/>
                  </p:nvSpPr>
                  <p:spPr bwMode="auto">
                    <a:xfrm>
                      <a:off x="16" y="1429"/>
                      <a:ext cx="2299" cy="948"/>
                    </a:xfrm>
                    <a:custGeom>
                      <a:avLst/>
                      <a:gdLst>
                        <a:gd name="T0" fmla="*/ 0 w 2299"/>
                        <a:gd name="T1" fmla="*/ 948 h 948"/>
                        <a:gd name="T2" fmla="*/ 55 w 2299"/>
                        <a:gd name="T3" fmla="*/ 408 h 948"/>
                        <a:gd name="T4" fmla="*/ 211 w 2299"/>
                        <a:gd name="T5" fmla="*/ 156 h 948"/>
                        <a:gd name="T6" fmla="*/ 413 w 2299"/>
                        <a:gd name="T7" fmla="*/ 69 h 948"/>
                        <a:gd name="T8" fmla="*/ 1207 w 2299"/>
                        <a:gd name="T9" fmla="*/ 12 h 948"/>
                        <a:gd name="T10" fmla="*/ 2299 w 2299"/>
                        <a:gd name="T11" fmla="*/ 0 h 94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299"/>
                        <a:gd name="T19" fmla="*/ 0 h 948"/>
                        <a:gd name="T20" fmla="*/ 2299 w 2299"/>
                        <a:gd name="T21" fmla="*/ 948 h 94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299" h="948">
                          <a:moveTo>
                            <a:pt x="0" y="948"/>
                          </a:moveTo>
                          <a:cubicBezTo>
                            <a:pt x="9" y="858"/>
                            <a:pt x="20" y="540"/>
                            <a:pt x="55" y="408"/>
                          </a:cubicBezTo>
                          <a:cubicBezTo>
                            <a:pt x="90" y="276"/>
                            <a:pt x="151" y="212"/>
                            <a:pt x="211" y="156"/>
                          </a:cubicBezTo>
                          <a:cubicBezTo>
                            <a:pt x="271" y="100"/>
                            <a:pt x="247" y="93"/>
                            <a:pt x="413" y="69"/>
                          </a:cubicBezTo>
                          <a:cubicBezTo>
                            <a:pt x="579" y="45"/>
                            <a:pt x="893" y="23"/>
                            <a:pt x="1207" y="12"/>
                          </a:cubicBezTo>
                          <a:cubicBezTo>
                            <a:pt x="1521" y="1"/>
                            <a:pt x="2072" y="2"/>
                            <a:pt x="2299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95" name="Freeform 15"/>
                    <p:cNvSpPr/>
                    <p:nvPr/>
                  </p:nvSpPr>
                  <p:spPr bwMode="auto">
                    <a:xfrm>
                      <a:off x="19" y="961"/>
                      <a:ext cx="2260" cy="1380"/>
                    </a:xfrm>
                    <a:custGeom>
                      <a:avLst/>
                      <a:gdLst>
                        <a:gd name="T0" fmla="*/ 0 w 2260"/>
                        <a:gd name="T1" fmla="*/ 1380 h 1380"/>
                        <a:gd name="T2" fmla="*/ 73 w 2260"/>
                        <a:gd name="T3" fmla="*/ 525 h 1380"/>
                        <a:gd name="T4" fmla="*/ 155 w 2260"/>
                        <a:gd name="T5" fmla="*/ 157 h 1380"/>
                        <a:gd name="T6" fmla="*/ 483 w 2260"/>
                        <a:gd name="T7" fmla="*/ 50 h 1380"/>
                        <a:gd name="T8" fmla="*/ 2260 w 2260"/>
                        <a:gd name="T9" fmla="*/ 0 h 138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60"/>
                        <a:gd name="T16" fmla="*/ 0 h 1380"/>
                        <a:gd name="T17" fmla="*/ 2260 w 2260"/>
                        <a:gd name="T18" fmla="*/ 1380 h 138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60" h="1380">
                          <a:moveTo>
                            <a:pt x="0" y="1380"/>
                          </a:moveTo>
                          <a:cubicBezTo>
                            <a:pt x="12" y="1237"/>
                            <a:pt x="48" y="729"/>
                            <a:pt x="73" y="525"/>
                          </a:cubicBezTo>
                          <a:cubicBezTo>
                            <a:pt x="99" y="321"/>
                            <a:pt x="86" y="236"/>
                            <a:pt x="155" y="157"/>
                          </a:cubicBezTo>
                          <a:cubicBezTo>
                            <a:pt x="223" y="77"/>
                            <a:pt x="132" y="76"/>
                            <a:pt x="483" y="50"/>
                          </a:cubicBezTo>
                          <a:cubicBezTo>
                            <a:pt x="834" y="24"/>
                            <a:pt x="1890" y="10"/>
                            <a:pt x="226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96" name="Freeform 16"/>
                    <p:cNvSpPr/>
                    <p:nvPr/>
                  </p:nvSpPr>
                  <p:spPr bwMode="auto">
                    <a:xfrm>
                      <a:off x="19" y="553"/>
                      <a:ext cx="2224" cy="1788"/>
                    </a:xfrm>
                    <a:custGeom>
                      <a:avLst/>
                      <a:gdLst>
                        <a:gd name="T0" fmla="*/ 0 w 2224"/>
                        <a:gd name="T1" fmla="*/ 1788 h 1788"/>
                        <a:gd name="T2" fmla="*/ 89 w 2224"/>
                        <a:gd name="T3" fmla="*/ 754 h 1788"/>
                        <a:gd name="T4" fmla="*/ 112 w 2224"/>
                        <a:gd name="T5" fmla="*/ 312 h 1788"/>
                        <a:gd name="T6" fmla="*/ 209 w 2224"/>
                        <a:gd name="T7" fmla="*/ 125 h 1788"/>
                        <a:gd name="T8" fmla="*/ 640 w 2224"/>
                        <a:gd name="T9" fmla="*/ 36 h 1788"/>
                        <a:gd name="T10" fmla="*/ 2224 w 2224"/>
                        <a:gd name="T11" fmla="*/ 0 h 178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224"/>
                        <a:gd name="T19" fmla="*/ 0 h 1788"/>
                        <a:gd name="T20" fmla="*/ 2224 w 2224"/>
                        <a:gd name="T21" fmla="*/ 1788 h 178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224" h="1788">
                          <a:moveTo>
                            <a:pt x="0" y="1788"/>
                          </a:moveTo>
                          <a:cubicBezTo>
                            <a:pt x="15" y="1616"/>
                            <a:pt x="70" y="1000"/>
                            <a:pt x="89" y="754"/>
                          </a:cubicBezTo>
                          <a:cubicBezTo>
                            <a:pt x="108" y="508"/>
                            <a:pt x="92" y="417"/>
                            <a:pt x="112" y="312"/>
                          </a:cubicBezTo>
                          <a:cubicBezTo>
                            <a:pt x="132" y="207"/>
                            <a:pt x="121" y="171"/>
                            <a:pt x="209" y="125"/>
                          </a:cubicBezTo>
                          <a:cubicBezTo>
                            <a:pt x="297" y="79"/>
                            <a:pt x="304" y="57"/>
                            <a:pt x="640" y="36"/>
                          </a:cubicBezTo>
                          <a:cubicBezTo>
                            <a:pt x="976" y="15"/>
                            <a:pt x="1894" y="8"/>
                            <a:pt x="2224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97" name="Freeform 17"/>
                    <p:cNvSpPr/>
                    <p:nvPr/>
                  </p:nvSpPr>
                  <p:spPr bwMode="auto">
                    <a:xfrm>
                      <a:off x="19" y="0"/>
                      <a:ext cx="2212" cy="2377"/>
                    </a:xfrm>
                    <a:custGeom>
                      <a:avLst/>
                      <a:gdLst>
                        <a:gd name="T0" fmla="*/ 0 w 2212"/>
                        <a:gd name="T1" fmla="*/ 2377 h 2377"/>
                        <a:gd name="T2" fmla="*/ 93 w 2212"/>
                        <a:gd name="T3" fmla="*/ 1248 h 2377"/>
                        <a:gd name="T4" fmla="*/ 186 w 2212"/>
                        <a:gd name="T5" fmla="*/ 369 h 2377"/>
                        <a:gd name="T6" fmla="*/ 532 w 2212"/>
                        <a:gd name="T7" fmla="*/ 61 h 2377"/>
                        <a:gd name="T8" fmla="*/ 2212 w 2212"/>
                        <a:gd name="T9" fmla="*/ 1 h 237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12"/>
                        <a:gd name="T16" fmla="*/ 0 h 2377"/>
                        <a:gd name="T17" fmla="*/ 2212 w 2212"/>
                        <a:gd name="T18" fmla="*/ 2377 h 237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12" h="2377">
                          <a:moveTo>
                            <a:pt x="0" y="2377"/>
                          </a:moveTo>
                          <a:cubicBezTo>
                            <a:pt x="15" y="2189"/>
                            <a:pt x="62" y="1583"/>
                            <a:pt x="93" y="1248"/>
                          </a:cubicBezTo>
                          <a:cubicBezTo>
                            <a:pt x="124" y="914"/>
                            <a:pt x="113" y="567"/>
                            <a:pt x="186" y="369"/>
                          </a:cubicBezTo>
                          <a:cubicBezTo>
                            <a:pt x="259" y="171"/>
                            <a:pt x="194" y="122"/>
                            <a:pt x="532" y="61"/>
                          </a:cubicBezTo>
                          <a:cubicBezTo>
                            <a:pt x="870" y="0"/>
                            <a:pt x="1862" y="13"/>
                            <a:pt x="2212" y="1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15384" name="Oval 18"/>
            <p:cNvSpPr>
              <a:spLocks noChangeArrowheads="1"/>
            </p:cNvSpPr>
            <p:nvPr/>
          </p:nvSpPr>
          <p:spPr bwMode="auto">
            <a:xfrm>
              <a:off x="732" y="1358"/>
              <a:ext cx="72" cy="72"/>
            </a:xfrm>
            <a:prstGeom prst="ellipse">
              <a:avLst/>
            </a:prstGeom>
            <a:solidFill>
              <a:srgbClr val="FF3300"/>
            </a:solidFill>
            <a:ln w="38100">
              <a:solidFill>
                <a:srgbClr val="FF33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Char char="•"/>
              </a:pPr>
              <a:endParaRPr lang="zh-CN" altLang="en-US">
                <a:ea typeface="楷体_GB2312" pitchFamily="49" charset="-122"/>
              </a:endParaRPr>
            </a:p>
          </p:txBody>
        </p:sp>
      </p:grpSp>
      <p:grpSp>
        <p:nvGrpSpPr>
          <p:cNvPr id="7" name="Group 19"/>
          <p:cNvGrpSpPr/>
          <p:nvPr/>
        </p:nvGrpSpPr>
        <p:grpSpPr bwMode="auto">
          <a:xfrm>
            <a:off x="3257550" y="2813050"/>
            <a:ext cx="1828800" cy="4000500"/>
            <a:chOff x="0" y="0"/>
            <a:chExt cx="1152" cy="2520"/>
          </a:xfrm>
        </p:grpSpPr>
        <p:sp>
          <p:nvSpPr>
            <p:cNvPr id="15379" name="Line 20"/>
            <p:cNvSpPr>
              <a:spLocks noChangeShapeType="1"/>
            </p:cNvSpPr>
            <p:nvPr/>
          </p:nvSpPr>
          <p:spPr bwMode="auto">
            <a:xfrm>
              <a:off x="552" y="468"/>
              <a:ext cx="0" cy="19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380" name="Line 21"/>
            <p:cNvSpPr>
              <a:spLocks noChangeShapeType="1"/>
            </p:cNvSpPr>
            <p:nvPr/>
          </p:nvSpPr>
          <p:spPr bwMode="auto">
            <a:xfrm flipH="1">
              <a:off x="0" y="0"/>
              <a:ext cx="12" cy="252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381" name="Line 22"/>
            <p:cNvSpPr>
              <a:spLocks noChangeShapeType="1"/>
            </p:cNvSpPr>
            <p:nvPr/>
          </p:nvSpPr>
          <p:spPr bwMode="auto">
            <a:xfrm flipH="1">
              <a:off x="1152" y="1188"/>
              <a:ext cx="0" cy="1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5219700" y="5503863"/>
            <a:ext cx="857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  <a:spcAft>
                <a:spcPct val="15000"/>
              </a:spcAft>
              <a:buClrTx/>
              <a:buSzTx/>
              <a:buFontTx/>
              <a:buChar char="•"/>
            </a:pPr>
            <a:r>
              <a:rPr lang="en-US" altLang="zh-CN" sz="3200">
                <a:solidFill>
                  <a:srgbClr val="0000CC"/>
                </a:solidFill>
                <a:ea typeface="楷体_GB2312" pitchFamily="49" charset="-122"/>
              </a:rPr>
              <a:t>u</a:t>
            </a:r>
            <a:r>
              <a:rPr lang="en-US" altLang="zh-CN" sz="3200" baseline="-25000">
                <a:solidFill>
                  <a:srgbClr val="0000CC"/>
                </a:solidFill>
                <a:ea typeface="楷体_GB2312" pitchFamily="49" charset="-122"/>
              </a:rPr>
              <a:t>o</a:t>
            </a:r>
            <a:endParaRPr lang="en-US" altLang="zh-CN" sz="3200">
              <a:solidFill>
                <a:srgbClr val="0000CC"/>
              </a:solidFill>
              <a:ea typeface="楷体_GB2312" pitchFamily="49" charset="-122"/>
            </a:endParaRPr>
          </a:p>
        </p:txBody>
      </p:sp>
      <p:sp>
        <p:nvSpPr>
          <p:cNvPr id="15365" name="Text Box 24"/>
          <p:cNvSpPr txBox="1">
            <a:spLocks noChangeArrowheads="1"/>
          </p:cNvSpPr>
          <p:nvPr/>
        </p:nvSpPr>
        <p:spPr bwMode="auto">
          <a:xfrm>
            <a:off x="381000" y="982663"/>
            <a:ext cx="8001000" cy="568325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CN">
                <a:ea typeface="楷体_GB2312" pitchFamily="49" charset="-122"/>
                <a:cs typeface="Times New Roman" panose="02020603050405020304" pitchFamily="18" charset="0"/>
              </a:rPr>
              <a:t>Q-point </a:t>
            </a:r>
            <a:r>
              <a:rPr lang="zh-CN" altLang="en-US">
                <a:ea typeface="楷体_GB2312" pitchFamily="49" charset="-122"/>
                <a:cs typeface="Times New Roman" panose="02020603050405020304" pitchFamily="18" charset="0"/>
              </a:rPr>
              <a:t>合适，但输入信号过大</a:t>
            </a:r>
            <a:endParaRPr lang="zh-CN" altLang="en-US"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Group 25"/>
          <p:cNvGrpSpPr/>
          <p:nvPr/>
        </p:nvGrpSpPr>
        <p:grpSpPr bwMode="auto">
          <a:xfrm>
            <a:off x="3200400" y="2474913"/>
            <a:ext cx="3990975" cy="2762250"/>
            <a:chOff x="0" y="-1"/>
            <a:chExt cx="2514" cy="1740"/>
          </a:xfrm>
        </p:grpSpPr>
        <p:grpSp>
          <p:nvGrpSpPr>
            <p:cNvPr id="15370" name="Group 26"/>
            <p:cNvGrpSpPr/>
            <p:nvPr/>
          </p:nvGrpSpPr>
          <p:grpSpPr bwMode="auto">
            <a:xfrm>
              <a:off x="0" y="-1"/>
              <a:ext cx="2209" cy="1740"/>
              <a:chOff x="0" y="-1"/>
              <a:chExt cx="2209" cy="1740"/>
            </a:xfrm>
          </p:grpSpPr>
          <p:grpSp>
            <p:nvGrpSpPr>
              <p:cNvPr id="15372" name="Group 27"/>
              <p:cNvGrpSpPr/>
              <p:nvPr/>
            </p:nvGrpSpPr>
            <p:grpSpPr bwMode="auto">
              <a:xfrm>
                <a:off x="0" y="272"/>
                <a:ext cx="2209" cy="1212"/>
                <a:chOff x="0" y="0"/>
                <a:chExt cx="2394" cy="1212"/>
              </a:xfrm>
            </p:grpSpPr>
            <p:sp>
              <p:nvSpPr>
                <p:cNvPr id="15376" name="Line 28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2394" cy="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77" name="Line 29"/>
                <p:cNvSpPr>
                  <a:spLocks noChangeShapeType="1"/>
                </p:cNvSpPr>
                <p:nvPr/>
              </p:nvSpPr>
              <p:spPr bwMode="auto">
                <a:xfrm>
                  <a:off x="0" y="1212"/>
                  <a:ext cx="2394" cy="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78" name="Line 30"/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2394" cy="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373" name="Group 31"/>
              <p:cNvGrpSpPr/>
              <p:nvPr/>
            </p:nvGrpSpPr>
            <p:grpSpPr bwMode="auto">
              <a:xfrm rot="16200000" flipV="1">
                <a:off x="950" y="502"/>
                <a:ext cx="1740" cy="733"/>
                <a:chOff x="0" y="0"/>
                <a:chExt cx="1166" cy="936"/>
              </a:xfrm>
            </p:grpSpPr>
            <p:sp>
              <p:nvSpPr>
                <p:cNvPr id="15374" name="Freeform 32"/>
                <p:cNvSpPr/>
                <p:nvPr/>
              </p:nvSpPr>
              <p:spPr bwMode="auto">
                <a:xfrm>
                  <a:off x="552" y="0"/>
                  <a:ext cx="614" cy="468"/>
                </a:xfrm>
                <a:custGeom>
                  <a:avLst/>
                  <a:gdLst>
                    <a:gd name="T0" fmla="*/ 0 w 614"/>
                    <a:gd name="T1" fmla="*/ 0 h 468"/>
                    <a:gd name="T2" fmla="*/ 180 w 614"/>
                    <a:gd name="T3" fmla="*/ 24 h 468"/>
                    <a:gd name="T4" fmla="*/ 432 w 614"/>
                    <a:gd name="T5" fmla="*/ 108 h 468"/>
                    <a:gd name="T6" fmla="*/ 612 w 614"/>
                    <a:gd name="T7" fmla="*/ 264 h 468"/>
                    <a:gd name="T8" fmla="*/ 420 w 614"/>
                    <a:gd name="T9" fmla="*/ 396 h 468"/>
                    <a:gd name="T10" fmla="*/ 216 w 614"/>
                    <a:gd name="T11" fmla="*/ 444 h 468"/>
                    <a:gd name="T12" fmla="*/ 0 w 614"/>
                    <a:gd name="T13" fmla="*/ 468 h 46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14"/>
                    <a:gd name="T22" fmla="*/ 0 h 468"/>
                    <a:gd name="T23" fmla="*/ 614 w 614"/>
                    <a:gd name="T24" fmla="*/ 468 h 46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14" h="468">
                      <a:moveTo>
                        <a:pt x="0" y="0"/>
                      </a:moveTo>
                      <a:cubicBezTo>
                        <a:pt x="30" y="4"/>
                        <a:pt x="108" y="6"/>
                        <a:pt x="180" y="24"/>
                      </a:cubicBezTo>
                      <a:cubicBezTo>
                        <a:pt x="252" y="42"/>
                        <a:pt x="360" y="68"/>
                        <a:pt x="432" y="108"/>
                      </a:cubicBezTo>
                      <a:cubicBezTo>
                        <a:pt x="504" y="148"/>
                        <a:pt x="614" y="216"/>
                        <a:pt x="612" y="264"/>
                      </a:cubicBezTo>
                      <a:cubicBezTo>
                        <a:pt x="610" y="312"/>
                        <a:pt x="486" y="366"/>
                        <a:pt x="420" y="396"/>
                      </a:cubicBezTo>
                      <a:cubicBezTo>
                        <a:pt x="354" y="426"/>
                        <a:pt x="286" y="432"/>
                        <a:pt x="216" y="444"/>
                      </a:cubicBezTo>
                      <a:cubicBezTo>
                        <a:pt x="146" y="456"/>
                        <a:pt x="36" y="464"/>
                        <a:pt x="0" y="468"/>
                      </a:cubicBezTo>
                    </a:path>
                  </a:pathLst>
                </a:custGeom>
                <a:noFill/>
                <a:ln w="38100">
                  <a:solidFill>
                    <a:srgbClr val="0000CC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75" name="Freeform 33"/>
                <p:cNvSpPr/>
                <p:nvPr/>
              </p:nvSpPr>
              <p:spPr bwMode="auto">
                <a:xfrm flipH="1">
                  <a:off x="0" y="468"/>
                  <a:ext cx="614" cy="468"/>
                </a:xfrm>
                <a:custGeom>
                  <a:avLst/>
                  <a:gdLst>
                    <a:gd name="T0" fmla="*/ 0 w 614"/>
                    <a:gd name="T1" fmla="*/ 0 h 468"/>
                    <a:gd name="T2" fmla="*/ 180 w 614"/>
                    <a:gd name="T3" fmla="*/ 24 h 468"/>
                    <a:gd name="T4" fmla="*/ 432 w 614"/>
                    <a:gd name="T5" fmla="*/ 108 h 468"/>
                    <a:gd name="T6" fmla="*/ 612 w 614"/>
                    <a:gd name="T7" fmla="*/ 264 h 468"/>
                    <a:gd name="T8" fmla="*/ 420 w 614"/>
                    <a:gd name="T9" fmla="*/ 396 h 468"/>
                    <a:gd name="T10" fmla="*/ 216 w 614"/>
                    <a:gd name="T11" fmla="*/ 444 h 468"/>
                    <a:gd name="T12" fmla="*/ 0 w 614"/>
                    <a:gd name="T13" fmla="*/ 468 h 46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14"/>
                    <a:gd name="T22" fmla="*/ 0 h 468"/>
                    <a:gd name="T23" fmla="*/ 614 w 614"/>
                    <a:gd name="T24" fmla="*/ 468 h 46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14" h="468">
                      <a:moveTo>
                        <a:pt x="0" y="0"/>
                      </a:moveTo>
                      <a:cubicBezTo>
                        <a:pt x="30" y="4"/>
                        <a:pt x="108" y="6"/>
                        <a:pt x="180" y="24"/>
                      </a:cubicBezTo>
                      <a:cubicBezTo>
                        <a:pt x="252" y="42"/>
                        <a:pt x="360" y="68"/>
                        <a:pt x="432" y="108"/>
                      </a:cubicBezTo>
                      <a:cubicBezTo>
                        <a:pt x="504" y="148"/>
                        <a:pt x="614" y="216"/>
                        <a:pt x="612" y="264"/>
                      </a:cubicBezTo>
                      <a:cubicBezTo>
                        <a:pt x="610" y="312"/>
                        <a:pt x="486" y="366"/>
                        <a:pt x="420" y="396"/>
                      </a:cubicBezTo>
                      <a:cubicBezTo>
                        <a:pt x="354" y="426"/>
                        <a:pt x="286" y="432"/>
                        <a:pt x="216" y="444"/>
                      </a:cubicBezTo>
                      <a:cubicBezTo>
                        <a:pt x="146" y="456"/>
                        <a:pt x="36" y="464"/>
                        <a:pt x="0" y="468"/>
                      </a:cubicBezTo>
                    </a:path>
                  </a:pathLst>
                </a:custGeom>
                <a:noFill/>
                <a:ln w="38100">
                  <a:solidFill>
                    <a:srgbClr val="0000CC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371" name="Text Box 34"/>
            <p:cNvSpPr txBox="1">
              <a:spLocks noChangeArrowheads="1"/>
            </p:cNvSpPr>
            <p:nvPr/>
          </p:nvSpPr>
          <p:spPr bwMode="auto">
            <a:xfrm>
              <a:off x="2209" y="188"/>
              <a:ext cx="30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50000"/>
                </a:spcBef>
                <a:spcAft>
                  <a:spcPct val="15000"/>
                </a:spcAft>
                <a:buClrTx/>
                <a:buSzTx/>
                <a:buFontTx/>
                <a:buChar char="•"/>
              </a:pPr>
              <a:r>
                <a:rPr lang="en-US" altLang="zh-CN" sz="3200">
                  <a:solidFill>
                    <a:srgbClr val="0000CC"/>
                  </a:solidFill>
                  <a:ea typeface="楷体_GB2312" pitchFamily="49" charset="-122"/>
                </a:rPr>
                <a:t>i</a:t>
              </a:r>
              <a:r>
                <a:rPr lang="en-US" altLang="zh-CN" sz="3200" baseline="-25000">
                  <a:solidFill>
                    <a:srgbClr val="0000CC"/>
                  </a:solidFill>
                  <a:ea typeface="楷体_GB2312" pitchFamily="49" charset="-122"/>
                </a:rPr>
                <a:t>b</a:t>
              </a:r>
              <a:endParaRPr lang="en-US" altLang="zh-CN" sz="3200">
                <a:solidFill>
                  <a:srgbClr val="0000CC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12" name="Group 35"/>
          <p:cNvGrpSpPr/>
          <p:nvPr/>
        </p:nvGrpSpPr>
        <p:grpSpPr bwMode="auto">
          <a:xfrm>
            <a:off x="3203575" y="5256213"/>
            <a:ext cx="1911350" cy="1485900"/>
            <a:chOff x="0" y="0"/>
            <a:chExt cx="1204" cy="936"/>
          </a:xfrm>
        </p:grpSpPr>
        <p:sp>
          <p:nvSpPr>
            <p:cNvPr id="15368" name="Freeform 36"/>
            <p:cNvSpPr/>
            <p:nvPr/>
          </p:nvSpPr>
          <p:spPr bwMode="auto">
            <a:xfrm>
              <a:off x="590" y="0"/>
              <a:ext cx="614" cy="468"/>
            </a:xfrm>
            <a:custGeom>
              <a:avLst/>
              <a:gdLst>
                <a:gd name="T0" fmla="*/ 0 w 256"/>
                <a:gd name="T1" fmla="*/ 0 h 468"/>
                <a:gd name="T2" fmla="*/ 197231 w 256"/>
                <a:gd name="T3" fmla="*/ 24 h 468"/>
                <a:gd name="T4" fmla="*/ 262871 w 256"/>
                <a:gd name="T5" fmla="*/ 36 h 468"/>
                <a:gd name="T6" fmla="*/ 262871 w 256"/>
                <a:gd name="T7" fmla="*/ 168 h 468"/>
                <a:gd name="T8" fmla="*/ 262871 w 256"/>
                <a:gd name="T9" fmla="*/ 348 h 468"/>
                <a:gd name="T10" fmla="*/ 236440 w 256"/>
                <a:gd name="T11" fmla="*/ 444 h 468"/>
                <a:gd name="T12" fmla="*/ 0 w 256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6"/>
                <a:gd name="T22" fmla="*/ 0 h 468"/>
                <a:gd name="T23" fmla="*/ 256 w 256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6" h="468">
                  <a:moveTo>
                    <a:pt x="0" y="0"/>
                  </a:moveTo>
                  <a:cubicBezTo>
                    <a:pt x="30" y="4"/>
                    <a:pt x="140" y="18"/>
                    <a:pt x="180" y="24"/>
                  </a:cubicBezTo>
                  <a:cubicBezTo>
                    <a:pt x="220" y="30"/>
                    <a:pt x="230" y="12"/>
                    <a:pt x="240" y="36"/>
                  </a:cubicBezTo>
                  <a:cubicBezTo>
                    <a:pt x="250" y="60"/>
                    <a:pt x="240" y="116"/>
                    <a:pt x="240" y="168"/>
                  </a:cubicBezTo>
                  <a:cubicBezTo>
                    <a:pt x="240" y="220"/>
                    <a:pt x="244" y="302"/>
                    <a:pt x="240" y="348"/>
                  </a:cubicBezTo>
                  <a:cubicBezTo>
                    <a:pt x="236" y="394"/>
                    <a:pt x="256" y="424"/>
                    <a:pt x="216" y="444"/>
                  </a:cubicBezTo>
                  <a:cubicBezTo>
                    <a:pt x="176" y="464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rgbClr val="0000CC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9" name="Freeform 37"/>
            <p:cNvSpPr/>
            <p:nvPr/>
          </p:nvSpPr>
          <p:spPr bwMode="auto">
            <a:xfrm flipH="1">
              <a:off x="0" y="468"/>
              <a:ext cx="590" cy="468"/>
            </a:xfrm>
            <a:custGeom>
              <a:avLst/>
              <a:gdLst>
                <a:gd name="T0" fmla="*/ 0 w 256"/>
                <a:gd name="T1" fmla="*/ 0 h 468"/>
                <a:gd name="T2" fmla="*/ 143239 w 256"/>
                <a:gd name="T3" fmla="*/ 24 h 468"/>
                <a:gd name="T4" fmla="*/ 190920 w 256"/>
                <a:gd name="T5" fmla="*/ 36 h 468"/>
                <a:gd name="T6" fmla="*/ 190920 w 256"/>
                <a:gd name="T7" fmla="*/ 168 h 468"/>
                <a:gd name="T8" fmla="*/ 190920 w 256"/>
                <a:gd name="T9" fmla="*/ 348 h 468"/>
                <a:gd name="T10" fmla="*/ 172043 w 256"/>
                <a:gd name="T11" fmla="*/ 444 h 468"/>
                <a:gd name="T12" fmla="*/ 0 w 256"/>
                <a:gd name="T13" fmla="*/ 468 h 4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6"/>
                <a:gd name="T22" fmla="*/ 0 h 468"/>
                <a:gd name="T23" fmla="*/ 256 w 256"/>
                <a:gd name="T24" fmla="*/ 468 h 4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6" h="468">
                  <a:moveTo>
                    <a:pt x="0" y="0"/>
                  </a:moveTo>
                  <a:cubicBezTo>
                    <a:pt x="30" y="4"/>
                    <a:pt x="140" y="18"/>
                    <a:pt x="180" y="24"/>
                  </a:cubicBezTo>
                  <a:cubicBezTo>
                    <a:pt x="220" y="30"/>
                    <a:pt x="230" y="12"/>
                    <a:pt x="240" y="36"/>
                  </a:cubicBezTo>
                  <a:cubicBezTo>
                    <a:pt x="250" y="60"/>
                    <a:pt x="240" y="116"/>
                    <a:pt x="240" y="168"/>
                  </a:cubicBezTo>
                  <a:cubicBezTo>
                    <a:pt x="240" y="220"/>
                    <a:pt x="244" y="302"/>
                    <a:pt x="240" y="348"/>
                  </a:cubicBezTo>
                  <a:cubicBezTo>
                    <a:pt x="236" y="394"/>
                    <a:pt x="256" y="424"/>
                    <a:pt x="216" y="444"/>
                  </a:cubicBezTo>
                  <a:cubicBezTo>
                    <a:pt x="176" y="464"/>
                    <a:pt x="36" y="464"/>
                    <a:pt x="0" y="468"/>
                  </a:cubicBezTo>
                </a:path>
              </a:pathLst>
            </a:custGeom>
            <a:noFill/>
            <a:ln w="38100">
              <a:solidFill>
                <a:srgbClr val="0000CC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3" name="晶体管-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623" grpId="0" autoUpdateAnimBg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290513" y="692150"/>
            <a:ext cx="7793037" cy="923925"/>
          </a:xfrm>
        </p:spPr>
        <p:txBody>
          <a:bodyPr/>
          <a:lstStyle/>
          <a:p>
            <a:r>
              <a:rPr lang="zh-CN" altLang="en-US" smtClean="0"/>
              <a:t>三、实验内容</a:t>
            </a:r>
            <a:endParaRPr lang="zh-CN" altLang="en-US" smtClean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290513" y="1616075"/>
            <a:ext cx="8529637" cy="4516438"/>
          </a:xfrm>
        </p:spPr>
        <p:txBody>
          <a:bodyPr/>
          <a:lstStyle/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r>
              <a:rPr lang="zh-CN" altLang="en-US" sz="3200" smtClean="0"/>
              <a:t>      </a:t>
            </a:r>
            <a:r>
              <a:rPr lang="zh-CN" altLang="en-US" sz="3200" smtClean="0">
                <a:solidFill>
                  <a:srgbClr val="FF0000"/>
                </a:solidFill>
              </a:rPr>
              <a:t>首先按照实验原理图在</a:t>
            </a:r>
            <a:r>
              <a:rPr lang="en-US" altLang="zh-CN" sz="3200" smtClean="0">
                <a:solidFill>
                  <a:srgbClr val="FF0000"/>
                </a:solidFill>
              </a:rPr>
              <a:t>Multisim</a:t>
            </a:r>
            <a:r>
              <a:rPr lang="zh-CN" altLang="en-US" sz="3200" smtClean="0">
                <a:solidFill>
                  <a:srgbClr val="FF0000"/>
                </a:solidFill>
              </a:rPr>
              <a:t>中搭建电路</a:t>
            </a:r>
            <a:r>
              <a:rPr lang="zh-CN" altLang="en-US" sz="3200" smtClean="0"/>
              <a:t>：</a:t>
            </a:r>
            <a:endParaRPr lang="en-US" altLang="zh-CN" sz="3200" smtClean="0"/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r>
              <a:rPr lang="zh-CN" altLang="en-US" sz="3200" smtClean="0"/>
              <a:t>      </a:t>
            </a:r>
            <a:endParaRPr lang="zh-CN" altLang="en-US" smtClean="0"/>
          </a:p>
        </p:txBody>
      </p:sp>
      <p:pic>
        <p:nvPicPr>
          <p:cNvPr id="16388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2492375"/>
            <a:ext cx="6608763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AutoShape 1065"/>
          <p:cNvSpPr>
            <a:spLocks noChangeArrowheads="1"/>
          </p:cNvSpPr>
          <p:nvPr/>
        </p:nvSpPr>
        <p:spPr bwMode="auto">
          <a:xfrm>
            <a:off x="71438" y="4221163"/>
            <a:ext cx="1547812" cy="936625"/>
          </a:xfrm>
          <a:prstGeom prst="wedgeRoundRectCallout">
            <a:avLst>
              <a:gd name="adj1" fmla="val 41954"/>
              <a:gd name="adj2" fmla="val 74546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测量静态工作点，输入端不接信号源</a:t>
            </a:r>
            <a:endParaRPr lang="zh-CN" altLang="en-US" sz="2400">
              <a:latin typeface="Arial" panose="020B0604020202020204" pitchFamily="34" charset="0"/>
            </a:endParaRPr>
          </a:p>
        </p:txBody>
      </p:sp>
      <p:pic>
        <p:nvPicPr>
          <p:cNvPr id="2" name="晶体管-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290513" y="692150"/>
            <a:ext cx="7793037" cy="923925"/>
          </a:xfrm>
        </p:spPr>
        <p:txBody>
          <a:bodyPr/>
          <a:lstStyle/>
          <a:p>
            <a:r>
              <a:rPr lang="zh-CN" altLang="en-US" smtClean="0"/>
              <a:t>三、实验内容</a:t>
            </a:r>
            <a:endParaRPr lang="zh-CN" altLang="en-US" smtClean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611188" y="1844675"/>
            <a:ext cx="7772400" cy="4287838"/>
          </a:xfrm>
        </p:spPr>
        <p:txBody>
          <a:bodyPr/>
          <a:lstStyle/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r>
              <a:rPr lang="en-US" altLang="zh-CN" sz="3200" smtClean="0">
                <a:solidFill>
                  <a:srgbClr val="FF0000"/>
                </a:solidFill>
              </a:rPr>
              <a:t>1.</a:t>
            </a:r>
            <a:r>
              <a:rPr lang="zh-CN" altLang="en-US" sz="3200" smtClean="0">
                <a:solidFill>
                  <a:srgbClr val="FF0000"/>
                </a:solidFill>
              </a:rPr>
              <a:t>完成静态工作点的调试与测量：</a:t>
            </a:r>
            <a:endParaRPr lang="zh-CN" altLang="en-US" sz="3200" smtClean="0">
              <a:solidFill>
                <a:srgbClr val="FF0000"/>
              </a:solidFill>
            </a:endParaRPr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r>
              <a:rPr lang="zh-CN" altLang="en-US" smtClean="0"/>
              <a:t>       输入端不输入交流信号，即</a:t>
            </a:r>
            <a:r>
              <a:rPr lang="en-US" altLang="zh-CN" i="1" smtClean="0">
                <a:solidFill>
                  <a:srgbClr val="FF0000"/>
                </a:solidFill>
              </a:rPr>
              <a:t>u</a:t>
            </a:r>
            <a:r>
              <a:rPr lang="en-US" altLang="zh-CN" smtClean="0">
                <a:solidFill>
                  <a:srgbClr val="FF0000"/>
                </a:solidFill>
              </a:rPr>
              <a:t>i = 0</a:t>
            </a:r>
            <a:r>
              <a:rPr lang="zh-CN" altLang="en-US" smtClean="0"/>
              <a:t>，接通直流稳压电源</a:t>
            </a:r>
            <a:r>
              <a:rPr lang="en-US" altLang="zh-CN" i="1" smtClean="0"/>
              <a:t>U</a:t>
            </a:r>
            <a:r>
              <a:rPr lang="en-US" altLang="zh-CN" baseline="-25000" smtClean="0"/>
              <a:t>CC</a:t>
            </a:r>
            <a:r>
              <a:rPr lang="en-US" altLang="zh-CN" smtClean="0"/>
              <a:t>=12V, </a:t>
            </a:r>
            <a:r>
              <a:rPr lang="zh-CN" altLang="en-US" smtClean="0"/>
              <a:t>调节上偏置电阻</a:t>
            </a:r>
            <a:r>
              <a:rPr lang="en-US" altLang="zh-CN" i="1" smtClean="0"/>
              <a:t> </a:t>
            </a:r>
            <a:r>
              <a:rPr lang="en-US" altLang="zh-CN" smtClean="0"/>
              <a:t>(</a:t>
            </a:r>
            <a:r>
              <a:rPr lang="zh-CN" altLang="en-US" smtClean="0"/>
              <a:t>通过调节</a:t>
            </a:r>
            <a:r>
              <a:rPr lang="en-US" altLang="zh-CN" i="1" smtClean="0"/>
              <a:t>R</a:t>
            </a:r>
            <a:r>
              <a:rPr lang="en-US" altLang="zh-CN" smtClean="0"/>
              <a:t>P</a:t>
            </a:r>
            <a:r>
              <a:rPr lang="zh-CN" altLang="en-US" smtClean="0"/>
              <a:t>，即</a:t>
            </a:r>
            <a:r>
              <a:rPr lang="en-US" altLang="zh-CN" i="1" smtClean="0"/>
              <a:t>R</a:t>
            </a:r>
            <a:r>
              <a:rPr lang="en-US" altLang="zh-CN" baseline="-25000" smtClean="0"/>
              <a:t>7</a:t>
            </a:r>
            <a:r>
              <a:rPr lang="en-US" altLang="zh-CN" smtClean="0"/>
              <a:t>) </a:t>
            </a:r>
            <a:r>
              <a:rPr lang="zh-CN" altLang="en-US" smtClean="0"/>
              <a:t>使</a:t>
            </a:r>
            <a:r>
              <a:rPr lang="en-US" altLang="zh-CN" i="1" smtClean="0"/>
              <a:t>V</a:t>
            </a:r>
            <a:r>
              <a:rPr lang="en-US" altLang="zh-CN" baseline="-25000" smtClean="0"/>
              <a:t>C</a:t>
            </a:r>
            <a:r>
              <a:rPr lang="en-US" altLang="zh-CN" smtClean="0"/>
              <a:t>=7V</a:t>
            </a:r>
            <a:r>
              <a:rPr lang="zh-CN" altLang="en-US" smtClean="0"/>
              <a:t>，以保证</a:t>
            </a:r>
            <a:r>
              <a:rPr lang="en-US" altLang="zh-CN" i="1" smtClean="0"/>
              <a:t>Q</a:t>
            </a:r>
            <a:r>
              <a:rPr lang="zh-CN" altLang="en-US" smtClean="0"/>
              <a:t>点在负载线的中间位置，测量相应的</a:t>
            </a:r>
            <a:r>
              <a:rPr lang="en-US" altLang="zh-CN" i="1" smtClean="0"/>
              <a:t>V</a:t>
            </a:r>
            <a:r>
              <a:rPr lang="en-US" altLang="zh-CN" baseline="-25000" smtClean="0"/>
              <a:t>B</a:t>
            </a:r>
            <a:r>
              <a:rPr lang="zh-CN" altLang="en-US" smtClean="0"/>
              <a:t>、</a:t>
            </a:r>
            <a:r>
              <a:rPr lang="en-US" altLang="zh-CN" i="1" smtClean="0"/>
              <a:t>V</a:t>
            </a:r>
            <a:r>
              <a:rPr lang="en-US" altLang="zh-CN" baseline="-25000" smtClean="0"/>
              <a:t>E</a:t>
            </a:r>
            <a:r>
              <a:rPr lang="zh-CN" altLang="en-US" smtClean="0"/>
              <a:t>并记入</a:t>
            </a:r>
            <a:r>
              <a:rPr lang="zh-CN" altLang="en-US" u="sng" smtClean="0">
                <a:solidFill>
                  <a:schemeClr val="accent2"/>
                </a:solidFill>
              </a:rPr>
              <a:t>表</a:t>
            </a:r>
            <a:r>
              <a:rPr lang="en-US" altLang="zh-CN" u="sng" smtClean="0">
                <a:solidFill>
                  <a:schemeClr val="accent2"/>
                </a:solidFill>
              </a:rPr>
              <a:t>13-1</a:t>
            </a:r>
            <a:r>
              <a:rPr lang="zh-CN" altLang="en-US" u="sng" smtClean="0">
                <a:solidFill>
                  <a:schemeClr val="accent2"/>
                </a:solidFill>
              </a:rPr>
              <a:t>。</a:t>
            </a:r>
            <a:endParaRPr lang="zh-CN" altLang="en-US" u="sng" smtClean="0">
              <a:solidFill>
                <a:schemeClr val="accent2"/>
              </a:solidFill>
            </a:endParaRPr>
          </a:p>
          <a:p>
            <a:pPr marL="609600" indent="-609600" algn="just" eaLnBrk="1" hangingPunct="1">
              <a:lnSpc>
                <a:spcPct val="80000"/>
              </a:lnSpc>
              <a:buFontTx/>
              <a:buNone/>
            </a:pPr>
            <a:r>
              <a:rPr lang="zh-CN" altLang="en-US" smtClean="0">
                <a:solidFill>
                  <a:srgbClr val="FF0000"/>
                </a:solidFill>
              </a:rPr>
              <a:t>       </a:t>
            </a:r>
            <a:r>
              <a:rPr lang="en-US" altLang="zh-CN" smtClean="0">
                <a:solidFill>
                  <a:srgbClr val="FF0000"/>
                </a:solidFill>
              </a:rPr>
              <a:t>NOTE</a:t>
            </a:r>
            <a:r>
              <a:rPr lang="zh-CN" altLang="en-US" smtClean="0">
                <a:solidFill>
                  <a:srgbClr val="FF0000"/>
                </a:solidFill>
              </a:rPr>
              <a:t>：</a:t>
            </a:r>
            <a:r>
              <a:rPr lang="en-US" altLang="zh-CN" smtClean="0">
                <a:solidFill>
                  <a:srgbClr val="FF0000"/>
                </a:solidFill>
              </a:rPr>
              <a:t>VB</a:t>
            </a:r>
            <a:r>
              <a:rPr lang="zh-CN" altLang="en-US" smtClean="0">
                <a:solidFill>
                  <a:srgbClr val="FF0000"/>
                </a:solidFill>
              </a:rPr>
              <a:t>，</a:t>
            </a:r>
            <a:r>
              <a:rPr lang="en-US" altLang="zh-CN" smtClean="0">
                <a:solidFill>
                  <a:srgbClr val="FF0000"/>
                </a:solidFill>
              </a:rPr>
              <a:t>VE</a:t>
            </a:r>
            <a:r>
              <a:rPr lang="zh-CN" altLang="en-US" smtClean="0">
                <a:solidFill>
                  <a:srgbClr val="FF0000"/>
                </a:solidFill>
              </a:rPr>
              <a:t>，</a:t>
            </a:r>
            <a:r>
              <a:rPr lang="en-US" altLang="zh-CN" smtClean="0">
                <a:solidFill>
                  <a:srgbClr val="FF0000"/>
                </a:solidFill>
              </a:rPr>
              <a:t>VC</a:t>
            </a:r>
            <a:r>
              <a:rPr lang="zh-CN" altLang="en-US" smtClean="0">
                <a:solidFill>
                  <a:srgbClr val="FF0000"/>
                </a:solidFill>
              </a:rPr>
              <a:t>分别是指对应的管脚对地电压。</a:t>
            </a:r>
            <a:endParaRPr lang="zh-CN" altLang="en-US" smtClean="0"/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endParaRPr lang="zh-CN" altLang="en-US" sz="3200" smtClean="0"/>
          </a:p>
          <a:p>
            <a:pPr marL="609600" indent="-609600" algn="just" eaLnBrk="1" hangingPunct="1"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r>
              <a:rPr lang="zh-CN" altLang="en-US" sz="2000" smtClean="0"/>
              <a:t> </a:t>
            </a:r>
            <a:endParaRPr lang="zh-CN" altLang="en-US" smtClean="0"/>
          </a:p>
        </p:txBody>
      </p:sp>
      <p:pic>
        <p:nvPicPr>
          <p:cNvPr id="2" name="晶体管-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d8f4485b-1bf7-44f4-8291-6b606fee22a1}"/>
</p:tagLst>
</file>

<file path=ppt/tags/tag2.xml><?xml version="1.0" encoding="utf-8"?>
<p:tagLst xmlns:p="http://schemas.openxmlformats.org/presentationml/2006/main">
  <p:tag name="KSO_WM_UNIT_TABLE_BEAUTIFY" val="smartTable{d7c49e7c-e90f-44fa-b7f9-c7270a5f89b4}"/>
</p:tagLst>
</file>

<file path=ppt/theme/theme1.xml><?xml version="1.0" encoding="utf-8"?>
<a:theme xmlns:a="http://schemas.openxmlformats.org/drawingml/2006/main" name="Labview入门">
  <a:themeElements>
    <a:clrScheme name="Labview入门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Labview入门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abview入门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Labview入门</Template>
  <TotalTime>0</TotalTime>
  <Words>3242</Words>
  <Application>WPS 演示</Application>
  <PresentationFormat>全屏显示(4:3)</PresentationFormat>
  <Paragraphs>370</Paragraphs>
  <Slides>40</Slides>
  <Notes>3</Notes>
  <HiddenSlides>0</HiddenSlides>
  <MMClips>19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40</vt:i4>
      </vt:variant>
    </vt:vector>
  </HeadingPairs>
  <TitlesOfParts>
    <vt:vector size="60" baseType="lpstr">
      <vt:lpstr>Arial</vt:lpstr>
      <vt:lpstr>宋体</vt:lpstr>
      <vt:lpstr>Wingdings</vt:lpstr>
      <vt:lpstr>Times New Roman</vt:lpstr>
      <vt:lpstr>Tahoma</vt:lpstr>
      <vt:lpstr>华文行楷</vt:lpstr>
      <vt:lpstr>微软雅黑</vt:lpstr>
      <vt:lpstr>Symbol</vt:lpstr>
      <vt:lpstr>仿宋_GB2312</vt:lpstr>
      <vt:lpstr>楷体_GB2312</vt:lpstr>
      <vt:lpstr>新宋体</vt:lpstr>
      <vt:lpstr>华文隶书</vt:lpstr>
      <vt:lpstr>Calibri</vt:lpstr>
      <vt:lpstr>Arial Unicode MS</vt:lpstr>
      <vt:lpstr>仿宋</vt:lpstr>
      <vt:lpstr>Labview入门</vt:lpstr>
      <vt:lpstr>Visio.Drawing.11</vt:lpstr>
      <vt:lpstr>Paint.Picture</vt:lpstr>
      <vt:lpstr>Paint.Picture</vt:lpstr>
      <vt:lpstr>Paint.Picture</vt:lpstr>
      <vt:lpstr>基于Multisim仿真的晶体管共射极放大电路</vt:lpstr>
      <vt:lpstr>一、实验目的</vt:lpstr>
      <vt:lpstr>二、实验电路图</vt:lpstr>
      <vt:lpstr>PowerPoint 演示文稿</vt:lpstr>
      <vt:lpstr>PowerPoint 演示文稿</vt:lpstr>
      <vt:lpstr>PowerPoint 演示文稿</vt:lpstr>
      <vt:lpstr>PowerPoint 演示文稿</vt:lpstr>
      <vt:lpstr>三、实验内容</vt:lpstr>
      <vt:lpstr>三、实验内容</vt:lpstr>
      <vt:lpstr>1、静态工作点的调试与测量</vt:lpstr>
      <vt:lpstr>三、实验内容</vt:lpstr>
      <vt:lpstr>2、输入电阻ri 、输出电阻ro的确定</vt:lpstr>
      <vt:lpstr>2、输入电阻ri 、输出电阻ro的确定</vt:lpstr>
      <vt:lpstr>PowerPoint 演示文稿</vt:lpstr>
      <vt:lpstr>3.测量输入，出电压，并计算电压放大倍数</vt:lpstr>
      <vt:lpstr>4. 静态工作点Q变化对输出波形的的影响</vt:lpstr>
      <vt:lpstr>故障检查</vt:lpstr>
      <vt:lpstr>PowerPoint 演示文稿</vt:lpstr>
      <vt:lpstr>实际接线图对比</vt:lpstr>
      <vt:lpstr>附录— Multisim构建晶体管放大电路的步骤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 静态工作点Q变化对输出波形的的影响</vt:lpstr>
      <vt:lpstr>PowerPoint 演示文稿</vt:lpstr>
    </vt:vector>
  </TitlesOfParts>
  <Company>新维公司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Labview虚拟仪器入门</dc:title>
  <dc:creator>徐晓维</dc:creator>
  <cp:lastModifiedBy>echo</cp:lastModifiedBy>
  <cp:revision>336</cp:revision>
  <dcterms:created xsi:type="dcterms:W3CDTF">2007-10-09T01:40:00Z</dcterms:created>
  <dcterms:modified xsi:type="dcterms:W3CDTF">2020-03-03T07:12:55Z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